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Josefin Sans Bold" charset="1" panose="00000800000000000000"/>
      <p:regular r:id="rId10"/>
    </p:embeddedFont>
    <p:embeddedFont>
      <p:font typeface="Josefin Sans Bold Italics" charset="1" panose="00000800000000000000"/>
      <p:regular r:id="rId11"/>
    </p:embeddedFont>
    <p:embeddedFont>
      <p:font typeface="Josefin Sans Regular" charset="1" panose="00000500000000000000"/>
      <p:regular r:id="rId12"/>
    </p:embeddedFont>
    <p:embeddedFont>
      <p:font typeface="Josefin Sans Regular Bold" charset="1" panose="00000700000000000000"/>
      <p:regular r:id="rId13"/>
    </p:embeddedFont>
    <p:embeddedFont>
      <p:font typeface="Josefin Sans Regular Italics" charset="1" panose="00000500000000000000"/>
      <p:regular r:id="rId14"/>
    </p:embeddedFont>
    <p:embeddedFont>
      <p:font typeface="Josefin Sans Regular Bold Italics" charset="1" panose="000007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slides/slide1.xml" Type="http://schemas.openxmlformats.org/officeDocument/2006/relationships/slide"/><Relationship Id="rId17" Target="slides/slide2.xml" Type="http://schemas.openxmlformats.org/officeDocument/2006/relationships/slide"/><Relationship Id="rId18" Target="slides/slide3.xml" Type="http://schemas.openxmlformats.org/officeDocument/2006/relationships/slide"/><Relationship Id="rId19" Target="slides/slide4.xml" Type="http://schemas.openxmlformats.org/officeDocument/2006/relationships/slide"/><Relationship Id="rId2" Target="presProps.xml" Type="http://schemas.openxmlformats.org/officeDocument/2006/relationships/presProps"/><Relationship Id="rId20" Target="slides/slide5.xml" Type="http://schemas.openxmlformats.org/officeDocument/2006/relationships/slide"/><Relationship Id="rId21" Target="slides/slide6.xml" Type="http://schemas.openxmlformats.org/officeDocument/2006/relationships/slide"/><Relationship Id="rId22" Target="slides/slide7.xml" Type="http://schemas.openxmlformats.org/officeDocument/2006/relationships/slide"/><Relationship Id="rId23" Target="slides/slide8.xml" Type="http://schemas.openxmlformats.org/officeDocument/2006/relationships/slide"/><Relationship Id="rId24" Target="slides/slide9.xml" Type="http://schemas.openxmlformats.org/officeDocument/2006/relationships/slide"/><Relationship Id="rId25" Target="slides/slide10.xml" Type="http://schemas.openxmlformats.org/officeDocument/2006/relationships/slide"/><Relationship Id="rId26" Target="slides/slide11.xml" Type="http://schemas.openxmlformats.org/officeDocument/2006/relationships/slide"/><Relationship Id="rId27" Target="slides/slide12.xml" Type="http://schemas.openxmlformats.org/officeDocument/2006/relationships/slide"/><Relationship Id="rId28" Target="slides/slide13.xml" Type="http://schemas.openxmlformats.org/officeDocument/2006/relationships/slide"/><Relationship Id="rId29" Target="slides/slide14.xml" Type="http://schemas.openxmlformats.org/officeDocument/2006/relationships/slide"/><Relationship Id="rId3" Target="viewProps.xml" Type="http://schemas.openxmlformats.org/officeDocument/2006/relationships/viewProps"/><Relationship Id="rId30" Target="slides/slide15.xml" Type="http://schemas.openxmlformats.org/officeDocument/2006/relationships/slide"/><Relationship Id="rId31" Target="slides/slide16.xml" Type="http://schemas.openxmlformats.org/officeDocument/2006/relationships/slide"/><Relationship Id="rId32" Target="slides/slide17.xml" Type="http://schemas.openxmlformats.org/officeDocument/2006/relationships/slide"/><Relationship Id="rId33" Target="slides/slide18.xml" Type="http://schemas.openxmlformats.org/officeDocument/2006/relationships/slide"/><Relationship Id="rId34" Target="slides/slide19.xml" Type="http://schemas.openxmlformats.org/officeDocument/2006/relationships/slide"/><Relationship Id="rId35" Target="slides/slide20.xml" Type="http://schemas.openxmlformats.org/officeDocument/2006/relationships/slide"/><Relationship Id="rId36" Target="slides/slide21.xml" Type="http://schemas.openxmlformats.org/officeDocument/2006/relationships/slide"/><Relationship Id="rId37" Target="slides/slide22.xml" Type="http://schemas.openxmlformats.org/officeDocument/2006/relationships/slide"/><Relationship Id="rId38" Target="slides/slide23.xml" Type="http://schemas.openxmlformats.org/officeDocument/2006/relationships/slide"/><Relationship Id="rId39" Target="slides/slide24.xml" Type="http://schemas.openxmlformats.org/officeDocument/2006/relationships/slide"/><Relationship Id="rId4" Target="theme/theme1.xml" Type="http://schemas.openxmlformats.org/officeDocument/2006/relationships/theme"/><Relationship Id="rId40" Target="slides/slide25.xml" Type="http://schemas.openxmlformats.org/officeDocument/2006/relationships/slide"/><Relationship Id="rId41" Target="slides/slide26.xml" Type="http://schemas.openxmlformats.org/officeDocument/2006/relationships/slide"/><Relationship Id="rId42" Target="slides/slide27.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36.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9.pn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pn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4.png" Type="http://schemas.openxmlformats.org/officeDocument/2006/relationships/image"/><Relationship Id="rId11" Target="../media/image55.svg" Type="http://schemas.openxmlformats.org/officeDocument/2006/relationships/image"/><Relationship Id="rId12" Target="../media/image56.png" Type="http://schemas.openxmlformats.org/officeDocument/2006/relationships/image"/><Relationship Id="rId13" Target="../media/image57.svg" Type="http://schemas.openxmlformats.org/officeDocument/2006/relationships/image"/><Relationship Id="rId14" Target="../media/image58.png" Type="http://schemas.openxmlformats.org/officeDocument/2006/relationships/image"/><Relationship Id="rId15" Target="../media/image59.svg" Type="http://schemas.openxmlformats.org/officeDocument/2006/relationships/image"/><Relationship Id="rId16" Target="../media/image60.png" Type="http://schemas.openxmlformats.org/officeDocument/2006/relationships/image"/><Relationship Id="rId17" Target="../media/image61.svg" Type="http://schemas.openxmlformats.org/officeDocument/2006/relationships/image"/><Relationship Id="rId18" Target="../media/image62.png" Type="http://schemas.openxmlformats.org/officeDocument/2006/relationships/image"/><Relationship Id="rId19" Target="../media/image63.svg" Type="http://schemas.openxmlformats.org/officeDocument/2006/relationships/image"/><Relationship Id="rId2" Target="../media/image46.png" Type="http://schemas.openxmlformats.org/officeDocument/2006/relationships/image"/><Relationship Id="rId20" Target="../media/image64.png" Type="http://schemas.openxmlformats.org/officeDocument/2006/relationships/image"/><Relationship Id="rId21" Target="../media/image65.svg" Type="http://schemas.openxmlformats.org/officeDocument/2006/relationships/image"/><Relationship Id="rId22" Target="../media/image66.png" Type="http://schemas.openxmlformats.org/officeDocument/2006/relationships/image"/><Relationship Id="rId23" Target="../media/image67.svg" Type="http://schemas.openxmlformats.org/officeDocument/2006/relationships/image"/><Relationship Id="rId24" Target="../media/image68.png" Type="http://schemas.openxmlformats.org/officeDocument/2006/relationships/image"/><Relationship Id="rId25" Target="../media/image69.svg" Type="http://schemas.openxmlformats.org/officeDocument/2006/relationships/image"/><Relationship Id="rId26" Target="../media/image70.png" Type="http://schemas.openxmlformats.org/officeDocument/2006/relationships/image"/><Relationship Id="rId27" Target="../media/image71.svg" Type="http://schemas.openxmlformats.org/officeDocument/2006/relationships/image"/><Relationship Id="rId28" Target="../media/image72.png" Type="http://schemas.openxmlformats.org/officeDocument/2006/relationships/image"/><Relationship Id="rId29" Target="../media/image73.svg" Type="http://schemas.openxmlformats.org/officeDocument/2006/relationships/image"/><Relationship Id="rId3" Target="../media/image47.svg" Type="http://schemas.openxmlformats.org/officeDocument/2006/relationships/image"/><Relationship Id="rId30" Target="../media/image74.png" Type="http://schemas.openxmlformats.org/officeDocument/2006/relationships/image"/><Relationship Id="rId31" Target="../media/image75.svg" Type="http://schemas.openxmlformats.org/officeDocument/2006/relationships/image"/><Relationship Id="rId32" Target="../media/image76.png" Type="http://schemas.openxmlformats.org/officeDocument/2006/relationships/image"/><Relationship Id="rId33" Target="../media/image77.svg" Type="http://schemas.openxmlformats.org/officeDocument/2006/relationships/image"/><Relationship Id="rId34" Target="../media/image78.png" Type="http://schemas.openxmlformats.org/officeDocument/2006/relationships/image"/><Relationship Id="rId35" Target="../media/image79.svg" Type="http://schemas.openxmlformats.org/officeDocument/2006/relationships/image"/><Relationship Id="rId36" Target="../media/image80.png" Type="http://schemas.openxmlformats.org/officeDocument/2006/relationships/image"/><Relationship Id="rId37" Target="../media/image81.svg" Type="http://schemas.openxmlformats.org/officeDocument/2006/relationships/image"/><Relationship Id="rId38" Target="../media/image82.png" Type="http://schemas.openxmlformats.org/officeDocument/2006/relationships/image"/><Relationship Id="rId39" Target="../media/image83.svg" Type="http://schemas.openxmlformats.org/officeDocument/2006/relationships/image"/><Relationship Id="rId4" Target="../media/image48.png" Type="http://schemas.openxmlformats.org/officeDocument/2006/relationships/image"/><Relationship Id="rId40" Target="../media/image84.png" Type="http://schemas.openxmlformats.org/officeDocument/2006/relationships/image"/><Relationship Id="rId41" Target="../media/image85.svg" Type="http://schemas.openxmlformats.org/officeDocument/2006/relationships/image"/><Relationship Id="rId42" Target="../media/image86.png" Type="http://schemas.openxmlformats.org/officeDocument/2006/relationships/image"/><Relationship Id="rId43" Target="../media/image87.svg" Type="http://schemas.openxmlformats.org/officeDocument/2006/relationships/image"/><Relationship Id="rId44" Target="../media/image88.png" Type="http://schemas.openxmlformats.org/officeDocument/2006/relationships/image"/><Relationship Id="rId45" Target="../media/image89.svg" Type="http://schemas.openxmlformats.org/officeDocument/2006/relationships/image"/><Relationship Id="rId46" Target="../media/image90.png" Type="http://schemas.openxmlformats.org/officeDocument/2006/relationships/image"/><Relationship Id="rId47" Target="../media/image91.svg" Type="http://schemas.openxmlformats.org/officeDocument/2006/relationships/image"/><Relationship Id="rId48" Target="../media/image92.png" Type="http://schemas.openxmlformats.org/officeDocument/2006/relationships/image"/><Relationship Id="rId49" Target="../media/image93.svg" Type="http://schemas.openxmlformats.org/officeDocument/2006/relationships/image"/><Relationship Id="rId5" Target="../media/image49.svg" Type="http://schemas.openxmlformats.org/officeDocument/2006/relationships/image"/><Relationship Id="rId50" Target="../media/image94.png" Type="http://schemas.openxmlformats.org/officeDocument/2006/relationships/image"/><Relationship Id="rId51" Target="../media/image95.svg" Type="http://schemas.openxmlformats.org/officeDocument/2006/relationships/image"/><Relationship Id="rId52" Target="../media/image96.png" Type="http://schemas.openxmlformats.org/officeDocument/2006/relationships/image"/><Relationship Id="rId53" Target="../media/image97.svg" Type="http://schemas.openxmlformats.org/officeDocument/2006/relationships/image"/><Relationship Id="rId54" Target="../media/image98.png" Type="http://schemas.openxmlformats.org/officeDocument/2006/relationships/image"/><Relationship Id="rId55" Target="../media/image99.svg" Type="http://schemas.openxmlformats.org/officeDocument/2006/relationships/image"/><Relationship Id="rId56" Target="../media/image100.png" Type="http://schemas.openxmlformats.org/officeDocument/2006/relationships/image"/><Relationship Id="rId57" Target="../media/image101.svg" Type="http://schemas.openxmlformats.org/officeDocument/2006/relationships/image"/><Relationship Id="rId58" Target="../media/image102.png" Type="http://schemas.openxmlformats.org/officeDocument/2006/relationships/image"/><Relationship Id="rId59" Target="../media/image103.svg" Type="http://schemas.openxmlformats.org/officeDocument/2006/relationships/image"/><Relationship Id="rId6" Target="../media/image50.png" Type="http://schemas.openxmlformats.org/officeDocument/2006/relationships/image"/><Relationship Id="rId60" Target="../media/image104.png" Type="http://schemas.openxmlformats.org/officeDocument/2006/relationships/image"/><Relationship Id="rId61" Target="../media/image105.svg" Type="http://schemas.openxmlformats.org/officeDocument/2006/relationships/image"/><Relationship Id="rId62" Target="https://www.scaler.com/topics/data-structures/priority-queue-in-data-structure/" TargetMode="External" Type="http://schemas.openxmlformats.org/officeDocument/2006/relationships/hyperlink"/><Relationship Id="rId63" Target="https://www.geeksforgeeks.org/multilevel-queue-mlq-cpu-scheduling/" TargetMode="External" Type="http://schemas.openxmlformats.org/officeDocument/2006/relationships/hyperlink"/><Relationship Id="rId64" Target="https://www.prepbytes.com/blog/queues/multilevel-queue-mlq-cpu-scheduling" TargetMode="External" Type="http://schemas.openxmlformats.org/officeDocument/2006/relationships/hyperlink"/><Relationship Id="rId65" Target="https://www.geeksforgeeks.org/difference-between-paging-and-segmentation/" TargetMode="External" Type="http://schemas.openxmlformats.org/officeDocument/2006/relationships/hyperlink"/><Relationship Id="rId66" Target="https://www.scaler.com/topics/operating-system/segmentation-in-os/" TargetMode="External" Type="http://schemas.openxmlformats.org/officeDocument/2006/relationships/hyperlink"/><Relationship Id="rId67" Target="https://www.geeksforgeeks.org/multilevel-paging-in-operating-system/" TargetMode="External" Type="http://schemas.openxmlformats.org/officeDocument/2006/relationships/hyperlink"/><Relationship Id="rId68" Target="https://www.geeksforgeeks.org/paged-segmentation-and-segmented-paging/" TargetMode="External" Type="http://schemas.openxmlformats.org/officeDocument/2006/relationships/hyperlink"/><Relationship Id="rId7" Target="../media/image51.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6.png" Type="http://schemas.openxmlformats.org/officeDocument/2006/relationships/image"/><Relationship Id="rId3" Target="../media/image107.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pn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pn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grpSp>
        <p:nvGrpSpPr>
          <p:cNvPr name="Group 2" id="2"/>
          <p:cNvGrpSpPr/>
          <p:nvPr/>
        </p:nvGrpSpPr>
        <p:grpSpPr>
          <a:xfrm rot="0">
            <a:off x="8902445" y="1962320"/>
            <a:ext cx="8356855" cy="6362360"/>
            <a:chOff x="0" y="0"/>
            <a:chExt cx="11142474" cy="8483147"/>
          </a:xfrm>
        </p:grpSpPr>
        <p:sp>
          <p:nvSpPr>
            <p:cNvPr name="TextBox 3" id="3"/>
            <p:cNvSpPr txBox="true"/>
            <p:nvPr/>
          </p:nvSpPr>
          <p:spPr>
            <a:xfrm rot="0">
              <a:off x="0" y="1679214"/>
              <a:ext cx="11142474" cy="4282736"/>
            </a:xfrm>
            <a:prstGeom prst="rect">
              <a:avLst/>
            </a:prstGeom>
          </p:spPr>
          <p:txBody>
            <a:bodyPr anchor="t" rtlCol="false" tIns="0" lIns="0" bIns="0" rIns="0">
              <a:spAutoFit/>
            </a:bodyPr>
            <a:lstStyle/>
            <a:p>
              <a:pPr>
                <a:lnSpc>
                  <a:spcPts val="8372"/>
                </a:lnSpc>
              </a:pPr>
              <a:r>
                <a:rPr lang="en-US" sz="7475">
                  <a:solidFill>
                    <a:srgbClr val="F7B4A7"/>
                  </a:solidFill>
                  <a:latin typeface="Josefin Sans Bold Bold"/>
                </a:rPr>
                <a:t>Assignment - Simple Operating System</a:t>
              </a:r>
            </a:p>
          </p:txBody>
        </p:sp>
        <p:sp>
          <p:nvSpPr>
            <p:cNvPr name="TextBox 4" id="4"/>
            <p:cNvSpPr txBox="true"/>
            <p:nvPr/>
          </p:nvSpPr>
          <p:spPr>
            <a:xfrm rot="0">
              <a:off x="0" y="-71755"/>
              <a:ext cx="11142474" cy="544195"/>
            </a:xfrm>
            <a:prstGeom prst="rect">
              <a:avLst/>
            </a:prstGeom>
          </p:spPr>
          <p:txBody>
            <a:bodyPr anchor="t" rtlCol="false" tIns="0" lIns="0" bIns="0" rIns="0">
              <a:spAutoFit/>
            </a:bodyPr>
            <a:lstStyle/>
            <a:p>
              <a:pPr>
                <a:lnSpc>
                  <a:spcPts val="3359"/>
                </a:lnSpc>
              </a:pPr>
              <a:r>
                <a:rPr lang="en-US" sz="2400" spc="446">
                  <a:solidFill>
                    <a:srgbClr val="94DDDE"/>
                  </a:solidFill>
                  <a:latin typeface="Josefin Sans Regular"/>
                </a:rPr>
                <a:t>BÀI TẬP LỚN MÔN HỆ ĐIỀU HÀNH</a:t>
              </a:r>
            </a:p>
          </p:txBody>
        </p:sp>
        <p:sp>
          <p:nvSpPr>
            <p:cNvPr name="TextBox 5" id="5"/>
            <p:cNvSpPr txBox="true"/>
            <p:nvPr/>
          </p:nvSpPr>
          <p:spPr>
            <a:xfrm rot="0">
              <a:off x="0" y="6927820"/>
              <a:ext cx="11142474" cy="1561253"/>
            </a:xfrm>
            <a:prstGeom prst="rect">
              <a:avLst/>
            </a:prstGeom>
          </p:spPr>
          <p:txBody>
            <a:bodyPr anchor="t" rtlCol="false" tIns="0" lIns="0" bIns="0" rIns="0">
              <a:spAutoFit/>
            </a:bodyPr>
            <a:lstStyle/>
            <a:p>
              <a:pPr>
                <a:lnSpc>
                  <a:spcPts val="4759"/>
                </a:lnSpc>
              </a:pPr>
              <a:r>
                <a:rPr lang="en-US" sz="3399">
                  <a:solidFill>
                    <a:srgbClr val="94DDDE"/>
                  </a:solidFill>
                  <a:latin typeface="Josefin Sans Regular"/>
                </a:rPr>
                <a:t>GVHD: Nguyễn Thanh Quân</a:t>
              </a:r>
            </a:p>
            <a:p>
              <a:pPr>
                <a:lnSpc>
                  <a:spcPts val="4760"/>
                </a:lnSpc>
              </a:pPr>
              <a:r>
                <a:rPr lang="en-US" sz="3400">
                  <a:solidFill>
                    <a:srgbClr val="94DDDE"/>
                  </a:solidFill>
                  <a:latin typeface="Josefin Sans Regular"/>
                </a:rPr>
                <a:t>Lớp L07 - Nhóm 08</a:t>
              </a:r>
            </a:p>
          </p:txBody>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82834" y="-1921745"/>
            <a:ext cx="6755642" cy="4114800"/>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6303834" y="1790711"/>
            <a:ext cx="1194327" cy="2586142"/>
          </a:xfrm>
          <a:prstGeom prst="rect">
            <a:avLst/>
          </a:prstGeom>
        </p:spPr>
      </p:pic>
      <p:pic>
        <p:nvPicPr>
          <p:cNvPr name="Picture 8" id="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true" flipV="false" rot="0">
            <a:off x="2095190" y="2021154"/>
            <a:ext cx="5357753" cy="5591583"/>
          </a:xfrm>
          <a:prstGeom prst="rect">
            <a:avLst/>
          </a:prstGeom>
        </p:spPr>
      </p:pic>
      <p:pic>
        <p:nvPicPr>
          <p:cNvPr name="Picture 9" id="9"/>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947148" y="1264426"/>
            <a:ext cx="3144039" cy="2440918"/>
          </a:xfrm>
          <a:prstGeom prst="rect">
            <a:avLst/>
          </a:prstGeom>
        </p:spPr>
      </p:pic>
      <p:pic>
        <p:nvPicPr>
          <p:cNvPr name="Picture 10" id="10"/>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624872" y="5005800"/>
            <a:ext cx="1894295" cy="4252500"/>
          </a:xfrm>
          <a:prstGeom prst="rect">
            <a:avLst/>
          </a:prstGeom>
        </p:spPr>
      </p:pic>
      <p:pic>
        <p:nvPicPr>
          <p:cNvPr name="Picture 11" id="11"/>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4011803" y="7612736"/>
            <a:ext cx="3486358" cy="4114800"/>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TextBox 2" id="2"/>
          <p:cNvSpPr txBox="true"/>
          <p:nvPr/>
        </p:nvSpPr>
        <p:spPr>
          <a:xfrm rot="0">
            <a:off x="600585" y="5273431"/>
            <a:ext cx="14024373" cy="1490980"/>
          </a:xfrm>
          <a:prstGeom prst="rect">
            <a:avLst/>
          </a:prstGeom>
        </p:spPr>
        <p:txBody>
          <a:bodyPr anchor="t" rtlCol="false" tIns="0" lIns="0" bIns="0" rIns="0">
            <a:spAutoFit/>
          </a:bodyPr>
          <a:lstStyle/>
          <a:p>
            <a:pPr algn="just" marL="604519" indent="-302260" lvl="1">
              <a:lnSpc>
                <a:spcPts val="3919"/>
              </a:lnSpc>
              <a:buFont typeface="Arial"/>
              <a:buChar char="•"/>
            </a:pPr>
            <a:r>
              <a:rPr lang="en-US" sz="2799">
                <a:solidFill>
                  <a:srgbClr val="2B4B82"/>
                </a:solidFill>
                <a:latin typeface="Josefin Sans Regular"/>
              </a:rPr>
              <a:t>Khi 1 process thực hiện hết đoạn thời gian time_slot (ở đây là 2) nó sẽ được đưa vào run_queue để chờ được nạp vào ready_queue. </a:t>
            </a:r>
          </a:p>
          <a:p>
            <a:pPr algn="just">
              <a:lnSpc>
                <a:spcPts val="3919"/>
              </a:lnSpc>
            </a:pPr>
          </a:p>
        </p:txBody>
      </p:sp>
      <p:pic>
        <p:nvPicPr>
          <p:cNvPr name="Picture 3" id="3"/>
          <p:cNvPicPr>
            <a:picLocks noChangeAspect="true"/>
          </p:cNvPicPr>
          <p:nvPr/>
        </p:nvPicPr>
        <p:blipFill>
          <a:blip r:embed="rId2"/>
          <a:srcRect l="0" t="0" r="0" b="0"/>
          <a:stretch>
            <a:fillRect/>
          </a:stretch>
        </p:blipFill>
        <p:spPr>
          <a:xfrm flipH="false" flipV="false" rot="0">
            <a:off x="111972" y="4438009"/>
            <a:ext cx="18064056" cy="559197"/>
          </a:xfrm>
          <a:prstGeom prst="rect">
            <a:avLst/>
          </a:prstGeom>
        </p:spPr>
      </p:pic>
      <p:sp>
        <p:nvSpPr>
          <p:cNvPr name="TextBox 4" id="4"/>
          <p:cNvSpPr txBox="true"/>
          <p:nvPr/>
        </p:nvSpPr>
        <p:spPr>
          <a:xfrm rot="0">
            <a:off x="600585" y="619616"/>
            <a:ext cx="10878021" cy="962025"/>
          </a:xfrm>
          <a:prstGeom prst="rect">
            <a:avLst/>
          </a:prstGeom>
        </p:spPr>
        <p:txBody>
          <a:bodyPr anchor="t" rtlCol="false" tIns="0" lIns="0" bIns="0" rIns="0">
            <a:spAutoFit/>
          </a:bodyPr>
          <a:lstStyle/>
          <a:p>
            <a:pPr>
              <a:lnSpc>
                <a:spcPts val="7559"/>
              </a:lnSpc>
            </a:pPr>
            <a:r>
              <a:rPr lang="en-US" sz="6299">
                <a:solidFill>
                  <a:srgbClr val="2B4B82"/>
                </a:solidFill>
                <a:latin typeface="Josefin Sans Bold Bold"/>
              </a:rPr>
              <a:t>3. Chạy demo và kết quả</a:t>
            </a:r>
          </a:p>
        </p:txBody>
      </p:sp>
      <p:sp>
        <p:nvSpPr>
          <p:cNvPr name="TextBox 5" id="5"/>
          <p:cNvSpPr txBox="true"/>
          <p:nvPr/>
        </p:nvSpPr>
        <p:spPr>
          <a:xfrm rot="0">
            <a:off x="0" y="3495669"/>
            <a:ext cx="7612772" cy="589915"/>
          </a:xfrm>
          <a:prstGeom prst="rect">
            <a:avLst/>
          </a:prstGeom>
        </p:spPr>
        <p:txBody>
          <a:bodyPr anchor="t" rtlCol="false" tIns="0" lIns="0" bIns="0" rIns="0">
            <a:spAutoFit/>
          </a:bodyPr>
          <a:lstStyle/>
          <a:p>
            <a:pPr algn="ctr">
              <a:lnSpc>
                <a:spcPts val="4759"/>
              </a:lnSpc>
            </a:pPr>
            <a:r>
              <a:rPr lang="en-US" sz="3399">
                <a:solidFill>
                  <a:srgbClr val="2B4B82"/>
                </a:solidFill>
                <a:latin typeface="Josefin Sans Bold"/>
              </a:rPr>
              <a:t>Part 1 - chỉ có một ready queue:</a:t>
            </a:r>
          </a:p>
        </p:txBody>
      </p:sp>
      <p:sp>
        <p:nvSpPr>
          <p:cNvPr name="TextBox 6" id="6"/>
          <p:cNvSpPr txBox="true"/>
          <p:nvPr/>
        </p:nvSpPr>
        <p:spPr>
          <a:xfrm rot="0">
            <a:off x="600585" y="1633711"/>
            <a:ext cx="9504676" cy="500380"/>
          </a:xfrm>
          <a:prstGeom prst="rect">
            <a:avLst/>
          </a:prstGeom>
        </p:spPr>
        <p:txBody>
          <a:bodyPr anchor="t" rtlCol="false" tIns="0" lIns="0" bIns="0" rIns="0">
            <a:spAutoFit/>
          </a:bodyPr>
          <a:lstStyle/>
          <a:p>
            <a:pPr algn="just">
              <a:lnSpc>
                <a:spcPts val="3919"/>
              </a:lnSpc>
            </a:pPr>
            <a:r>
              <a:rPr lang="en-US" sz="2799">
                <a:solidFill>
                  <a:srgbClr val="2B4B82"/>
                </a:solidFill>
                <a:latin typeface="Josefin Sans Regular"/>
              </a:rPr>
              <a:t>Nhóm sẽ trình bày thông qua biểu đồ Gannt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86073" y="4085584"/>
            <a:ext cx="18115853" cy="1283674"/>
          </a:xfrm>
          <a:prstGeom prst="rect">
            <a:avLst/>
          </a:prstGeom>
        </p:spPr>
      </p:pic>
      <p:sp>
        <p:nvSpPr>
          <p:cNvPr name="TextBox 3" id="3"/>
          <p:cNvSpPr txBox="true"/>
          <p:nvPr/>
        </p:nvSpPr>
        <p:spPr>
          <a:xfrm rot="0">
            <a:off x="600585" y="5697152"/>
            <a:ext cx="17037504" cy="3472180"/>
          </a:xfrm>
          <a:prstGeom prst="rect">
            <a:avLst/>
          </a:prstGeom>
        </p:spPr>
        <p:txBody>
          <a:bodyPr anchor="t" rtlCol="false" tIns="0" lIns="0" bIns="0" rIns="0">
            <a:spAutoFit/>
          </a:bodyPr>
          <a:lstStyle/>
          <a:p>
            <a:pPr algn="just">
              <a:lnSpc>
                <a:spcPts val="3919"/>
              </a:lnSpc>
            </a:pPr>
            <a:r>
              <a:rPr lang="en-US" sz="2799">
                <a:solidFill>
                  <a:srgbClr val="2B4B82"/>
                </a:solidFill>
                <a:latin typeface="Josefin Sans Regular"/>
              </a:rPr>
              <a:t>Tương tự ở part 1, ta nhận các giá trị từ file input sched_0 ta nhận các giá trị time_slot = 2, </a:t>
            </a:r>
          </a:p>
          <a:p>
            <a:pPr algn="just">
              <a:lnSpc>
                <a:spcPts val="3919"/>
              </a:lnSpc>
            </a:pPr>
            <a:r>
              <a:rPr lang="en-US" sz="2799">
                <a:solidFill>
                  <a:srgbClr val="2B4B82"/>
                </a:solidFill>
                <a:latin typeface="Josefin Sans Regular"/>
              </a:rPr>
              <a:t>nam_plus = 1, num_processes = 2. Các processes được load lên và đưa vào một mảng/ danh sách các hàng đợi (Multilevel queue) mà trong đó mỗi hàng đợi được gắn với một mức ưu tiên. Khi load processes lên, dựa vào chỉ số prio của chúng mà thêm vào vị trí queue tương ứng với quy tắc: process với prio sẽ được thêm vào queue có slot là (MAX_PRIO – prio) (MAX_PRIO = 140), mỗi hàng đợi được hiện thực bằng Min heap để chọn được process có priority giá trị thấp nhất – mức độ ưu tiên cao nhất</a:t>
            </a:r>
          </a:p>
          <a:p>
            <a:pPr algn="just">
              <a:lnSpc>
                <a:spcPts val="3919"/>
              </a:lnSpc>
            </a:pPr>
          </a:p>
        </p:txBody>
      </p:sp>
      <p:sp>
        <p:nvSpPr>
          <p:cNvPr name="TextBox 4" id="4"/>
          <p:cNvSpPr txBox="true"/>
          <p:nvPr/>
        </p:nvSpPr>
        <p:spPr>
          <a:xfrm rot="0">
            <a:off x="600585" y="619616"/>
            <a:ext cx="10878021" cy="962025"/>
          </a:xfrm>
          <a:prstGeom prst="rect">
            <a:avLst/>
          </a:prstGeom>
        </p:spPr>
        <p:txBody>
          <a:bodyPr anchor="t" rtlCol="false" tIns="0" lIns="0" bIns="0" rIns="0">
            <a:spAutoFit/>
          </a:bodyPr>
          <a:lstStyle/>
          <a:p>
            <a:pPr>
              <a:lnSpc>
                <a:spcPts val="7559"/>
              </a:lnSpc>
            </a:pPr>
            <a:r>
              <a:rPr lang="en-US" sz="6299">
                <a:solidFill>
                  <a:srgbClr val="2B4B82"/>
                </a:solidFill>
                <a:latin typeface="Josefin Sans Bold Bold"/>
              </a:rPr>
              <a:t>3. Chạy demo và kết quả</a:t>
            </a:r>
          </a:p>
        </p:txBody>
      </p:sp>
      <p:sp>
        <p:nvSpPr>
          <p:cNvPr name="TextBox 5" id="5"/>
          <p:cNvSpPr txBox="true"/>
          <p:nvPr/>
        </p:nvSpPr>
        <p:spPr>
          <a:xfrm rot="0">
            <a:off x="-494342" y="3495669"/>
            <a:ext cx="9144000" cy="589915"/>
          </a:xfrm>
          <a:prstGeom prst="rect">
            <a:avLst/>
          </a:prstGeom>
        </p:spPr>
        <p:txBody>
          <a:bodyPr anchor="t" rtlCol="false" tIns="0" lIns="0" bIns="0" rIns="0">
            <a:spAutoFit/>
          </a:bodyPr>
          <a:lstStyle/>
          <a:p>
            <a:pPr algn="ctr">
              <a:lnSpc>
                <a:spcPts val="4759"/>
              </a:lnSpc>
            </a:pPr>
            <a:r>
              <a:rPr lang="en-US" sz="3399">
                <a:solidFill>
                  <a:srgbClr val="2B4B82"/>
                </a:solidFill>
                <a:latin typeface="Josefin Sans Bold"/>
              </a:rPr>
              <a:t>Part 2 - sử dụng multi-queue-sched:</a:t>
            </a:r>
          </a:p>
        </p:txBody>
      </p:sp>
      <p:sp>
        <p:nvSpPr>
          <p:cNvPr name="TextBox 6" id="6"/>
          <p:cNvSpPr txBox="true"/>
          <p:nvPr/>
        </p:nvSpPr>
        <p:spPr>
          <a:xfrm rot="0">
            <a:off x="600585" y="1633711"/>
            <a:ext cx="9504676" cy="500380"/>
          </a:xfrm>
          <a:prstGeom prst="rect">
            <a:avLst/>
          </a:prstGeom>
        </p:spPr>
        <p:txBody>
          <a:bodyPr anchor="t" rtlCol="false" tIns="0" lIns="0" bIns="0" rIns="0">
            <a:spAutoFit/>
          </a:bodyPr>
          <a:lstStyle/>
          <a:p>
            <a:pPr algn="just">
              <a:lnSpc>
                <a:spcPts val="3919"/>
              </a:lnSpc>
            </a:pPr>
            <a:r>
              <a:rPr lang="en-US" sz="2799">
                <a:solidFill>
                  <a:srgbClr val="2B4B82"/>
                </a:solidFill>
                <a:latin typeface="Josefin Sans Regular"/>
              </a:rPr>
              <a:t>Nhóm sẽ trình bày thông qua biểu đồ Gannt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0">
            <a:off x="0" y="0"/>
            <a:ext cx="4861495" cy="10287000"/>
            <a:chOff x="0" y="0"/>
            <a:chExt cx="1280394" cy="2709333"/>
          </a:xfrm>
        </p:grpSpPr>
        <p:sp>
          <p:nvSpPr>
            <p:cNvPr name="Freeform 3" id="3"/>
            <p:cNvSpPr/>
            <p:nvPr/>
          </p:nvSpPr>
          <p:spPr>
            <a:xfrm flipH="false" flipV="false">
              <a:off x="0" y="0"/>
              <a:ext cx="1280394" cy="2709333"/>
            </a:xfrm>
            <a:custGeom>
              <a:avLst/>
              <a:gdLst/>
              <a:ahLst/>
              <a:cxnLst/>
              <a:rect r="r" b="b" t="t" l="l"/>
              <a:pathLst>
                <a:path h="2709333" w="1280394">
                  <a:moveTo>
                    <a:pt x="0" y="0"/>
                  </a:moveTo>
                  <a:lnTo>
                    <a:pt x="1280394" y="0"/>
                  </a:lnTo>
                  <a:lnTo>
                    <a:pt x="1280394" y="2709333"/>
                  </a:lnTo>
                  <a:lnTo>
                    <a:pt x="0" y="2709333"/>
                  </a:lnTo>
                  <a:close/>
                </a:path>
              </a:pathLst>
            </a:custGeom>
            <a:solidFill>
              <a:srgbClr val="2B4B82"/>
            </a:solidFill>
          </p:spPr>
        </p:sp>
        <p:sp>
          <p:nvSpPr>
            <p:cNvPr name="TextBox 4" id="4"/>
            <p:cNvSpPr txBox="true"/>
            <p:nvPr/>
          </p:nvSpPr>
          <p:spPr>
            <a:xfrm>
              <a:off x="0" y="-66675"/>
              <a:ext cx="812800" cy="879475"/>
            </a:xfrm>
            <a:prstGeom prst="rect">
              <a:avLst/>
            </a:prstGeom>
          </p:spPr>
          <p:txBody>
            <a:bodyPr anchor="ctr" rtlCol="false" tIns="50800" lIns="50800" bIns="50800" rIns="50800"/>
            <a:lstStyle/>
            <a:p>
              <a:pPr algn="ctr">
                <a:lnSpc>
                  <a:spcPts val="3150"/>
                </a:lnSpc>
              </a:pPr>
            </a:p>
          </p:txBody>
        </p:sp>
      </p:grpSp>
      <p:pic>
        <p:nvPicPr>
          <p:cNvPr name="Picture 5" id="5"/>
          <p:cNvPicPr>
            <a:picLocks noChangeAspect="true"/>
          </p:cNvPicPr>
          <p:nvPr/>
        </p:nvPicPr>
        <p:blipFill>
          <a:blip r:embed="rId2"/>
          <a:srcRect l="0" t="0" r="0" b="0"/>
          <a:stretch>
            <a:fillRect/>
          </a:stretch>
        </p:blipFill>
        <p:spPr>
          <a:xfrm flipH="false" flipV="false" rot="0">
            <a:off x="5036271" y="1864694"/>
            <a:ext cx="12990713" cy="6557612"/>
          </a:xfrm>
          <a:prstGeom prst="rect">
            <a:avLst/>
          </a:prstGeom>
        </p:spPr>
      </p:pic>
      <p:sp>
        <p:nvSpPr>
          <p:cNvPr name="TextBox 6" id="6"/>
          <p:cNvSpPr txBox="true"/>
          <p:nvPr/>
        </p:nvSpPr>
        <p:spPr>
          <a:xfrm rot="0">
            <a:off x="580294" y="1801426"/>
            <a:ext cx="4281202" cy="2838450"/>
          </a:xfrm>
          <a:prstGeom prst="rect">
            <a:avLst/>
          </a:prstGeom>
        </p:spPr>
        <p:txBody>
          <a:bodyPr anchor="t" rtlCol="false" tIns="0" lIns="0" bIns="0" rIns="0">
            <a:spAutoFit/>
          </a:bodyPr>
          <a:lstStyle/>
          <a:p>
            <a:pPr algn="l" marL="0" indent="0" lvl="0">
              <a:lnSpc>
                <a:spcPts val="7275"/>
              </a:lnSpc>
              <a:spcBef>
                <a:spcPct val="0"/>
              </a:spcBef>
            </a:pPr>
            <a:r>
              <a:rPr lang="en-US" sz="7500" u="none">
                <a:solidFill>
                  <a:srgbClr val="EFEFEF"/>
                </a:solidFill>
                <a:latin typeface="Josefin Sans Bold Bold"/>
              </a:rPr>
              <a:t>Phần 2: </a:t>
            </a:r>
          </a:p>
          <a:p>
            <a:pPr algn="l" marL="0" indent="0" lvl="0">
              <a:lnSpc>
                <a:spcPts val="7275"/>
              </a:lnSpc>
              <a:spcBef>
                <a:spcPct val="0"/>
              </a:spcBef>
            </a:pPr>
            <a:r>
              <a:rPr lang="en-US" sz="7500" u="none">
                <a:solidFill>
                  <a:srgbClr val="EFEFEF"/>
                </a:solidFill>
                <a:latin typeface="Josefin Sans Bold Bold"/>
              </a:rPr>
              <a:t>Quản lý</a:t>
            </a:r>
          </a:p>
          <a:p>
            <a:pPr algn="l" marL="0" indent="0" lvl="0">
              <a:lnSpc>
                <a:spcPts val="7275"/>
              </a:lnSpc>
              <a:spcBef>
                <a:spcPct val="0"/>
              </a:spcBef>
            </a:pPr>
            <a:r>
              <a:rPr lang="en-US" sz="7500" u="none">
                <a:solidFill>
                  <a:srgbClr val="EFEFEF"/>
                </a:solidFill>
                <a:latin typeface="Josefin Sans Bold Bold"/>
              </a:rPr>
              <a:t>bộ nhớ</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03374" y="2269628"/>
            <a:ext cx="3248685" cy="4295136"/>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01556" y="2932628"/>
            <a:ext cx="3248685" cy="4295136"/>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036245" y="3552445"/>
            <a:ext cx="3248685" cy="4295136"/>
          </a:xfrm>
          <a:prstGeom prst="rect">
            <a:avLst/>
          </a:prstGeom>
        </p:spPr>
      </p:pic>
      <p:pic>
        <p:nvPicPr>
          <p:cNvPr name="Picture 5" id="5"/>
          <p:cNvPicPr>
            <a:picLocks noChangeAspect="true"/>
          </p:cNvPicPr>
          <p:nvPr/>
        </p:nvPicPr>
        <p:blipFill>
          <a:blip r:embed="rId8"/>
          <a:srcRect l="0" t="0" r="0" b="0"/>
          <a:stretch>
            <a:fillRect/>
          </a:stretch>
        </p:blipFill>
        <p:spPr>
          <a:xfrm flipH="false" flipV="false" rot="0">
            <a:off x="12784843" y="3363735"/>
            <a:ext cx="5157119" cy="4340689"/>
          </a:xfrm>
          <a:prstGeom prst="rect">
            <a:avLst/>
          </a:prstGeom>
        </p:spPr>
      </p:pic>
      <p:sp>
        <p:nvSpPr>
          <p:cNvPr name="TextBox 6" id="6"/>
          <p:cNvSpPr txBox="true"/>
          <p:nvPr/>
        </p:nvSpPr>
        <p:spPr>
          <a:xfrm rot="0">
            <a:off x="5423416" y="542925"/>
            <a:ext cx="7441168" cy="962025"/>
          </a:xfrm>
          <a:prstGeom prst="rect">
            <a:avLst/>
          </a:prstGeom>
        </p:spPr>
        <p:txBody>
          <a:bodyPr anchor="t" rtlCol="false" tIns="0" lIns="0" bIns="0" rIns="0">
            <a:spAutoFit/>
          </a:bodyPr>
          <a:lstStyle/>
          <a:p>
            <a:pPr>
              <a:lnSpc>
                <a:spcPts val="7559"/>
              </a:lnSpc>
            </a:pPr>
            <a:r>
              <a:rPr lang="en-US" sz="6299">
                <a:solidFill>
                  <a:srgbClr val="F7B4A7"/>
                </a:solidFill>
                <a:latin typeface="Josefin Sans Bold Bold"/>
              </a:rPr>
              <a:t>Demo và kết quả</a:t>
            </a:r>
          </a:p>
        </p:txBody>
      </p:sp>
      <p:sp>
        <p:nvSpPr>
          <p:cNvPr name="TextBox 7" id="7"/>
          <p:cNvSpPr txBox="true"/>
          <p:nvPr/>
        </p:nvSpPr>
        <p:spPr>
          <a:xfrm rot="0">
            <a:off x="5451095" y="1956633"/>
            <a:ext cx="12490867" cy="975995"/>
          </a:xfrm>
          <a:prstGeom prst="rect">
            <a:avLst/>
          </a:prstGeom>
        </p:spPr>
        <p:txBody>
          <a:bodyPr anchor="t" rtlCol="false" tIns="0" lIns="0" bIns="0" rIns="0">
            <a:spAutoFit/>
          </a:bodyPr>
          <a:lstStyle/>
          <a:p>
            <a:pPr algn="just">
              <a:lnSpc>
                <a:spcPts val="3955"/>
              </a:lnSpc>
            </a:pPr>
            <a:r>
              <a:rPr lang="en-US" sz="2825">
                <a:solidFill>
                  <a:srgbClr val="94DDDE"/>
                </a:solidFill>
                <a:latin typeface="Josefin Sans Regular"/>
              </a:rPr>
              <a:t>Ở phần này - quản lý bộ nhớ, nhom chỉ xét part 2, nhóm chạy demo file input là os_1_mlq_paging. </a:t>
            </a:r>
          </a:p>
        </p:txBody>
      </p:sp>
      <p:sp>
        <p:nvSpPr>
          <p:cNvPr name="TextBox 8" id="8"/>
          <p:cNvSpPr txBox="true"/>
          <p:nvPr/>
        </p:nvSpPr>
        <p:spPr>
          <a:xfrm rot="0">
            <a:off x="5451095" y="3261329"/>
            <a:ext cx="6700006" cy="4443095"/>
          </a:xfrm>
          <a:prstGeom prst="rect">
            <a:avLst/>
          </a:prstGeom>
        </p:spPr>
        <p:txBody>
          <a:bodyPr anchor="t" rtlCol="false" tIns="0" lIns="0" bIns="0" rIns="0">
            <a:spAutoFit/>
          </a:bodyPr>
          <a:lstStyle/>
          <a:p>
            <a:pPr algn="just">
              <a:lnSpc>
                <a:spcPts val="3955"/>
              </a:lnSpc>
            </a:pPr>
            <a:r>
              <a:rPr lang="en-US" sz="2825">
                <a:solidFill>
                  <a:srgbClr val="94DDDE"/>
                </a:solidFill>
                <a:latin typeface="Josefin Sans Regular"/>
              </a:rPr>
              <a:t>Từ file input ta có các giá trị time_slot = 2, num_plus = 4, num_processes = 8. Memramsz (kích thước của RAM) = 1048576, giá trị kích thước của 4 SWAP lần lượt là memswpsz 16777216, 0, 0, 0.</a:t>
            </a:r>
            <a:r>
              <a:rPr lang="en-US" sz="2825">
                <a:solidFill>
                  <a:srgbClr val="94DDDE"/>
                </a:solidFill>
                <a:latin typeface="Josefin Sans Regular"/>
              </a:rPr>
              <a:t> Ở bài báo cáo này, vì để cho ngắn gọn, nhóm sẽ giải thích chi tiết tiến trình đầu tiên là file input p0s với 10 tác vụ gồm 3 tác vụ alloc và 2 tác vụ free.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58941" y="-1175249"/>
            <a:ext cx="4597438" cy="2842053"/>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10552669" y="245777"/>
            <a:ext cx="2076668" cy="1276207"/>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3421314" y="-2494258"/>
            <a:ext cx="3837986" cy="4114800"/>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4766291" y="-3971040"/>
            <a:ext cx="5357753" cy="5591583"/>
          </a:xfrm>
          <a:prstGeom prst="rect">
            <a:avLst/>
          </a:prstGeom>
        </p:spPr>
      </p:pic>
      <p:pic>
        <p:nvPicPr>
          <p:cNvPr name="Picture 6" id="6"/>
          <p:cNvPicPr>
            <a:picLocks noChangeAspect="true"/>
          </p:cNvPicPr>
          <p:nvPr/>
        </p:nvPicPr>
        <p:blipFill>
          <a:blip r:embed="rId10"/>
          <a:srcRect l="0" t="0" r="0" b="0"/>
          <a:stretch>
            <a:fillRect/>
          </a:stretch>
        </p:blipFill>
        <p:spPr>
          <a:xfrm flipH="false" flipV="false" rot="0">
            <a:off x="4766291" y="1286584"/>
            <a:ext cx="11624451" cy="8599262"/>
          </a:xfrm>
          <a:prstGeom prst="rect">
            <a:avLst/>
          </a:prstGeom>
        </p:spPr>
      </p:pic>
      <p:sp>
        <p:nvSpPr>
          <p:cNvPr name="TextBox 7" id="7"/>
          <p:cNvSpPr txBox="true"/>
          <p:nvPr/>
        </p:nvSpPr>
        <p:spPr>
          <a:xfrm rot="0">
            <a:off x="138698" y="1583869"/>
            <a:ext cx="18010603" cy="2933700"/>
          </a:xfrm>
          <a:prstGeom prst="rect">
            <a:avLst/>
          </a:prstGeom>
        </p:spPr>
        <p:txBody>
          <a:bodyPr anchor="t" rtlCol="false" tIns="0" lIns="0" bIns="0" rIns="0">
            <a:spAutoFit/>
          </a:bodyPr>
          <a:lstStyle/>
          <a:p>
            <a:pPr>
              <a:lnSpc>
                <a:spcPts val="7679"/>
              </a:lnSpc>
            </a:pPr>
            <a:r>
              <a:rPr lang="en-US" sz="6399">
                <a:solidFill>
                  <a:srgbClr val="2B4B82"/>
                </a:solidFill>
                <a:latin typeface="Josefin Sans Bold Bold"/>
              </a:rPr>
              <a:t>1. Demo</a:t>
            </a:r>
            <a:r>
              <a:rPr lang="en-US" sz="6399">
                <a:solidFill>
                  <a:srgbClr val="2B4B82"/>
                </a:solidFill>
                <a:latin typeface="Josefin Sans Bold Bold"/>
              </a:rPr>
              <a:t> </a:t>
            </a:r>
          </a:p>
          <a:p>
            <a:pPr>
              <a:lnSpc>
                <a:spcPts val="7679"/>
              </a:lnSpc>
            </a:pPr>
            <a:r>
              <a:rPr lang="en-US" sz="6399">
                <a:solidFill>
                  <a:srgbClr val="2B4B82"/>
                </a:solidFill>
                <a:latin typeface="Josefin Sans Bold Bold"/>
              </a:rPr>
              <a:t>và kết quả</a:t>
            </a:r>
          </a:p>
          <a:p>
            <a:pPr>
              <a:lnSpc>
                <a:spcPts val="7680"/>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58941" y="-1175249"/>
            <a:ext cx="4597438" cy="2842053"/>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10552669" y="245777"/>
            <a:ext cx="2076668" cy="1276207"/>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3421314" y="-2494258"/>
            <a:ext cx="3837986" cy="4114800"/>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4766291" y="-3971040"/>
            <a:ext cx="5357753" cy="5591583"/>
          </a:xfrm>
          <a:prstGeom prst="rect">
            <a:avLst/>
          </a:prstGeom>
        </p:spPr>
      </p:pic>
      <p:pic>
        <p:nvPicPr>
          <p:cNvPr name="Picture 6" id="6"/>
          <p:cNvPicPr>
            <a:picLocks noChangeAspect="true"/>
          </p:cNvPicPr>
          <p:nvPr/>
        </p:nvPicPr>
        <p:blipFill>
          <a:blip r:embed="rId10"/>
          <a:srcRect l="0" t="0" r="0" b="0"/>
          <a:stretch>
            <a:fillRect/>
          </a:stretch>
        </p:blipFill>
        <p:spPr>
          <a:xfrm flipH="false" flipV="false" rot="0">
            <a:off x="4907531" y="1264101"/>
            <a:ext cx="11693196" cy="8672565"/>
          </a:xfrm>
          <a:prstGeom prst="rect">
            <a:avLst/>
          </a:prstGeom>
        </p:spPr>
      </p:pic>
      <p:sp>
        <p:nvSpPr>
          <p:cNvPr name="TextBox 7" id="7"/>
          <p:cNvSpPr txBox="true"/>
          <p:nvPr/>
        </p:nvSpPr>
        <p:spPr>
          <a:xfrm rot="0">
            <a:off x="138698" y="1583869"/>
            <a:ext cx="18010603" cy="2933700"/>
          </a:xfrm>
          <a:prstGeom prst="rect">
            <a:avLst/>
          </a:prstGeom>
        </p:spPr>
        <p:txBody>
          <a:bodyPr anchor="t" rtlCol="false" tIns="0" lIns="0" bIns="0" rIns="0">
            <a:spAutoFit/>
          </a:bodyPr>
          <a:lstStyle/>
          <a:p>
            <a:pPr>
              <a:lnSpc>
                <a:spcPts val="7679"/>
              </a:lnSpc>
            </a:pPr>
            <a:r>
              <a:rPr lang="en-US" sz="6399">
                <a:solidFill>
                  <a:srgbClr val="2B4B82"/>
                </a:solidFill>
                <a:latin typeface="Josefin Sans Bold Bold"/>
              </a:rPr>
              <a:t>1. Demo</a:t>
            </a:r>
            <a:r>
              <a:rPr lang="en-US" sz="6399">
                <a:solidFill>
                  <a:srgbClr val="2B4B82"/>
                </a:solidFill>
                <a:latin typeface="Josefin Sans Bold Bold"/>
              </a:rPr>
              <a:t> </a:t>
            </a:r>
          </a:p>
          <a:p>
            <a:pPr>
              <a:lnSpc>
                <a:spcPts val="7679"/>
              </a:lnSpc>
            </a:pPr>
            <a:r>
              <a:rPr lang="en-US" sz="6399">
                <a:solidFill>
                  <a:srgbClr val="2B4B82"/>
                </a:solidFill>
                <a:latin typeface="Josefin Sans Bold Bold"/>
              </a:rPr>
              <a:t>và kết quả</a:t>
            </a:r>
          </a:p>
          <a:p>
            <a:pPr>
              <a:lnSpc>
                <a:spcPts val="7680"/>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58941" y="-1175249"/>
            <a:ext cx="4597438" cy="2842053"/>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10552669" y="245777"/>
            <a:ext cx="2076668" cy="1276207"/>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3421314" y="-2494258"/>
            <a:ext cx="3837986" cy="4114800"/>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4766291" y="-3971040"/>
            <a:ext cx="5357753" cy="5591583"/>
          </a:xfrm>
          <a:prstGeom prst="rect">
            <a:avLst/>
          </a:prstGeom>
        </p:spPr>
      </p:pic>
      <p:pic>
        <p:nvPicPr>
          <p:cNvPr name="Picture 6" id="6"/>
          <p:cNvPicPr>
            <a:picLocks noChangeAspect="true"/>
          </p:cNvPicPr>
          <p:nvPr/>
        </p:nvPicPr>
        <p:blipFill>
          <a:blip r:embed="rId10"/>
          <a:srcRect l="0" t="0" r="0" b="0"/>
          <a:stretch>
            <a:fillRect/>
          </a:stretch>
        </p:blipFill>
        <p:spPr>
          <a:xfrm flipH="false" flipV="false" rot="0">
            <a:off x="4766291" y="1169941"/>
            <a:ext cx="11898504" cy="8879481"/>
          </a:xfrm>
          <a:prstGeom prst="rect">
            <a:avLst/>
          </a:prstGeom>
        </p:spPr>
      </p:pic>
      <p:sp>
        <p:nvSpPr>
          <p:cNvPr name="TextBox 7" id="7"/>
          <p:cNvSpPr txBox="true"/>
          <p:nvPr/>
        </p:nvSpPr>
        <p:spPr>
          <a:xfrm rot="0">
            <a:off x="138698" y="1583869"/>
            <a:ext cx="18010603" cy="1962150"/>
          </a:xfrm>
          <a:prstGeom prst="rect">
            <a:avLst/>
          </a:prstGeom>
        </p:spPr>
        <p:txBody>
          <a:bodyPr anchor="t" rtlCol="false" tIns="0" lIns="0" bIns="0" rIns="0">
            <a:spAutoFit/>
          </a:bodyPr>
          <a:lstStyle/>
          <a:p>
            <a:pPr>
              <a:lnSpc>
                <a:spcPts val="7679"/>
              </a:lnSpc>
            </a:pPr>
            <a:r>
              <a:rPr lang="en-US" sz="6399">
                <a:solidFill>
                  <a:srgbClr val="2B4B82"/>
                </a:solidFill>
                <a:latin typeface="Josefin Sans Bold Bold"/>
              </a:rPr>
              <a:t>1. Demo</a:t>
            </a:r>
            <a:r>
              <a:rPr lang="en-US" sz="6399">
                <a:solidFill>
                  <a:srgbClr val="2B4B82"/>
                </a:solidFill>
                <a:latin typeface="Josefin Sans Bold Bold"/>
              </a:rPr>
              <a:t> </a:t>
            </a:r>
          </a:p>
          <a:p>
            <a:pPr>
              <a:lnSpc>
                <a:spcPts val="7680"/>
              </a:lnSpc>
            </a:pPr>
            <a:r>
              <a:rPr lang="en-US" sz="6400">
                <a:solidFill>
                  <a:srgbClr val="2B4B82"/>
                </a:solidFill>
                <a:latin typeface="Josefin Sans Bold Bold"/>
              </a:rPr>
              <a:t>và kết quả</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58941" y="-1175249"/>
            <a:ext cx="4597438" cy="2842053"/>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10552669" y="245777"/>
            <a:ext cx="2076668" cy="1276207"/>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3421314" y="-2494258"/>
            <a:ext cx="3837986" cy="4114800"/>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4766291" y="-3971040"/>
            <a:ext cx="5357753" cy="5591583"/>
          </a:xfrm>
          <a:prstGeom prst="rect">
            <a:avLst/>
          </a:prstGeom>
        </p:spPr>
      </p:pic>
      <p:pic>
        <p:nvPicPr>
          <p:cNvPr name="Picture 6" id="6"/>
          <p:cNvPicPr>
            <a:picLocks noChangeAspect="true"/>
          </p:cNvPicPr>
          <p:nvPr/>
        </p:nvPicPr>
        <p:blipFill>
          <a:blip r:embed="rId10"/>
          <a:srcRect l="0" t="0" r="0" b="0"/>
          <a:stretch>
            <a:fillRect/>
          </a:stretch>
        </p:blipFill>
        <p:spPr>
          <a:xfrm flipH="false" flipV="false" rot="0">
            <a:off x="4642543" y="1321830"/>
            <a:ext cx="11820252" cy="8719424"/>
          </a:xfrm>
          <a:prstGeom prst="rect">
            <a:avLst/>
          </a:prstGeom>
        </p:spPr>
      </p:pic>
      <p:sp>
        <p:nvSpPr>
          <p:cNvPr name="TextBox 7" id="7"/>
          <p:cNvSpPr txBox="true"/>
          <p:nvPr/>
        </p:nvSpPr>
        <p:spPr>
          <a:xfrm rot="0">
            <a:off x="138698" y="1583869"/>
            <a:ext cx="18010603" cy="1962150"/>
          </a:xfrm>
          <a:prstGeom prst="rect">
            <a:avLst/>
          </a:prstGeom>
        </p:spPr>
        <p:txBody>
          <a:bodyPr anchor="t" rtlCol="false" tIns="0" lIns="0" bIns="0" rIns="0">
            <a:spAutoFit/>
          </a:bodyPr>
          <a:lstStyle/>
          <a:p>
            <a:pPr>
              <a:lnSpc>
                <a:spcPts val="7679"/>
              </a:lnSpc>
            </a:pPr>
            <a:r>
              <a:rPr lang="en-US" sz="6399">
                <a:solidFill>
                  <a:srgbClr val="2B4B82"/>
                </a:solidFill>
                <a:latin typeface="Josefin Sans Bold Bold"/>
              </a:rPr>
              <a:t>1. Demo</a:t>
            </a:r>
            <a:r>
              <a:rPr lang="en-US" sz="6399">
                <a:solidFill>
                  <a:srgbClr val="2B4B82"/>
                </a:solidFill>
                <a:latin typeface="Josefin Sans Bold Bold"/>
              </a:rPr>
              <a:t> </a:t>
            </a:r>
          </a:p>
          <a:p>
            <a:pPr>
              <a:lnSpc>
                <a:spcPts val="7680"/>
              </a:lnSpc>
            </a:pPr>
            <a:r>
              <a:rPr lang="en-US" sz="6400">
                <a:solidFill>
                  <a:srgbClr val="2B4B82"/>
                </a:solidFill>
                <a:latin typeface="Josefin Sans Bold Bold"/>
              </a:rPr>
              <a:t>và kết quả</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58941" y="-1175249"/>
            <a:ext cx="4597438" cy="2842053"/>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10552669" y="245777"/>
            <a:ext cx="2076668" cy="1276207"/>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3421314" y="-2494258"/>
            <a:ext cx="3837986" cy="4114800"/>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4766291" y="-3971040"/>
            <a:ext cx="5357753" cy="5591583"/>
          </a:xfrm>
          <a:prstGeom prst="rect">
            <a:avLst/>
          </a:prstGeom>
        </p:spPr>
      </p:pic>
      <p:pic>
        <p:nvPicPr>
          <p:cNvPr name="Picture 6" id="6"/>
          <p:cNvPicPr>
            <a:picLocks noChangeAspect="true"/>
          </p:cNvPicPr>
          <p:nvPr/>
        </p:nvPicPr>
        <p:blipFill>
          <a:blip r:embed="rId10"/>
          <a:srcRect l="0" t="0" r="0" b="0"/>
          <a:stretch>
            <a:fillRect/>
          </a:stretch>
        </p:blipFill>
        <p:spPr>
          <a:xfrm flipH="false" flipV="false" rot="0">
            <a:off x="4766291" y="1333664"/>
            <a:ext cx="11863603" cy="8591802"/>
          </a:xfrm>
          <a:prstGeom prst="rect">
            <a:avLst/>
          </a:prstGeom>
        </p:spPr>
      </p:pic>
      <p:sp>
        <p:nvSpPr>
          <p:cNvPr name="TextBox 7" id="7"/>
          <p:cNvSpPr txBox="true"/>
          <p:nvPr/>
        </p:nvSpPr>
        <p:spPr>
          <a:xfrm rot="0">
            <a:off x="138698" y="1583869"/>
            <a:ext cx="18010603" cy="1962150"/>
          </a:xfrm>
          <a:prstGeom prst="rect">
            <a:avLst/>
          </a:prstGeom>
        </p:spPr>
        <p:txBody>
          <a:bodyPr anchor="t" rtlCol="false" tIns="0" lIns="0" bIns="0" rIns="0">
            <a:spAutoFit/>
          </a:bodyPr>
          <a:lstStyle/>
          <a:p>
            <a:pPr>
              <a:lnSpc>
                <a:spcPts val="7679"/>
              </a:lnSpc>
            </a:pPr>
            <a:r>
              <a:rPr lang="en-US" sz="6399">
                <a:solidFill>
                  <a:srgbClr val="2B4B82"/>
                </a:solidFill>
                <a:latin typeface="Josefin Sans Bold Bold"/>
              </a:rPr>
              <a:t>1. Demo</a:t>
            </a:r>
            <a:r>
              <a:rPr lang="en-US" sz="6399">
                <a:solidFill>
                  <a:srgbClr val="2B4B82"/>
                </a:solidFill>
                <a:latin typeface="Josefin Sans Bold Bold"/>
              </a:rPr>
              <a:t> </a:t>
            </a:r>
          </a:p>
          <a:p>
            <a:pPr>
              <a:lnSpc>
                <a:spcPts val="7680"/>
              </a:lnSpc>
            </a:pPr>
            <a:r>
              <a:rPr lang="en-US" sz="6400">
                <a:solidFill>
                  <a:srgbClr val="2B4B82"/>
                </a:solidFill>
                <a:latin typeface="Josefin Sans Bold Bold"/>
              </a:rPr>
              <a:t>và kết quả</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58941" y="-1175249"/>
            <a:ext cx="4597438" cy="2842053"/>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10552669" y="245777"/>
            <a:ext cx="2076668" cy="1276207"/>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3421314" y="-2494258"/>
            <a:ext cx="3837986" cy="4114800"/>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4766291" y="-3971040"/>
            <a:ext cx="5357753" cy="5591583"/>
          </a:xfrm>
          <a:prstGeom prst="rect">
            <a:avLst/>
          </a:prstGeom>
        </p:spPr>
      </p:pic>
      <p:pic>
        <p:nvPicPr>
          <p:cNvPr name="Picture 6" id="6"/>
          <p:cNvPicPr>
            <a:picLocks noChangeAspect="true"/>
          </p:cNvPicPr>
          <p:nvPr/>
        </p:nvPicPr>
        <p:blipFill>
          <a:blip r:embed="rId10"/>
          <a:srcRect l="0" t="0" r="0" b="0"/>
          <a:stretch>
            <a:fillRect/>
          </a:stretch>
        </p:blipFill>
        <p:spPr>
          <a:xfrm flipH="false" flipV="false" rot="0">
            <a:off x="4673524" y="1347373"/>
            <a:ext cx="11758289" cy="8775241"/>
          </a:xfrm>
          <a:prstGeom prst="rect">
            <a:avLst/>
          </a:prstGeom>
        </p:spPr>
      </p:pic>
      <p:sp>
        <p:nvSpPr>
          <p:cNvPr name="TextBox 7" id="7"/>
          <p:cNvSpPr txBox="true"/>
          <p:nvPr/>
        </p:nvSpPr>
        <p:spPr>
          <a:xfrm rot="0">
            <a:off x="138698" y="1583869"/>
            <a:ext cx="18010603" cy="1962150"/>
          </a:xfrm>
          <a:prstGeom prst="rect">
            <a:avLst/>
          </a:prstGeom>
        </p:spPr>
        <p:txBody>
          <a:bodyPr anchor="t" rtlCol="false" tIns="0" lIns="0" bIns="0" rIns="0">
            <a:spAutoFit/>
          </a:bodyPr>
          <a:lstStyle/>
          <a:p>
            <a:pPr>
              <a:lnSpc>
                <a:spcPts val="7679"/>
              </a:lnSpc>
            </a:pPr>
            <a:r>
              <a:rPr lang="en-US" sz="6399">
                <a:solidFill>
                  <a:srgbClr val="2B4B82"/>
                </a:solidFill>
                <a:latin typeface="Josefin Sans Bold Bold"/>
              </a:rPr>
              <a:t>1. Demo</a:t>
            </a:r>
            <a:r>
              <a:rPr lang="en-US" sz="6399">
                <a:solidFill>
                  <a:srgbClr val="2B4B82"/>
                </a:solidFill>
                <a:latin typeface="Josefin Sans Bold Bold"/>
              </a:rPr>
              <a:t> </a:t>
            </a:r>
          </a:p>
          <a:p>
            <a:pPr>
              <a:lnSpc>
                <a:spcPts val="7680"/>
              </a:lnSpc>
            </a:pPr>
            <a:r>
              <a:rPr lang="en-US" sz="6400">
                <a:solidFill>
                  <a:srgbClr val="2B4B82"/>
                </a:solidFill>
                <a:latin typeface="Josefin Sans Bold Bold"/>
              </a:rPr>
              <a:t>và kết quả</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94DDDE"/>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4468539" y="3553269"/>
          <a:ext cx="9350923" cy="7023275"/>
        </p:xfrm>
        <a:graphic>
          <a:graphicData uri="http://schemas.openxmlformats.org/drawingml/2006/table">
            <a:tbl>
              <a:tblPr/>
              <a:tblGrid>
                <a:gridCol w="4675461"/>
                <a:gridCol w="4675461"/>
              </a:tblGrid>
              <a:tr h="1404655">
                <a:tc>
                  <a:txBody>
                    <a:bodyPr anchor="t" rtlCol="false"/>
                    <a:lstStyle/>
                    <a:p>
                      <a:pPr algn="ctr">
                        <a:lnSpc>
                          <a:spcPts val="3359"/>
                        </a:lnSpc>
                        <a:defRPr/>
                      </a:pPr>
                      <a:r>
                        <a:rPr lang="en-US" sz="2399">
                          <a:solidFill>
                            <a:srgbClr val="31356E"/>
                          </a:solidFill>
                          <a:latin typeface="Josefin Sans Regular Bold"/>
                        </a:rPr>
                        <a:t>MSSV</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9999"/>
                    </a:solidFill>
                  </a:tcPr>
                </a:tc>
                <a:tc>
                  <a:txBody>
                    <a:bodyPr anchor="t" rtlCol="false"/>
                    <a:lstStyle/>
                    <a:p>
                      <a:pPr algn="ctr">
                        <a:lnSpc>
                          <a:spcPts val="3359"/>
                        </a:lnSpc>
                        <a:defRPr/>
                      </a:pPr>
                      <a:r>
                        <a:rPr lang="en-US" sz="2399">
                          <a:solidFill>
                            <a:srgbClr val="31356E"/>
                          </a:solidFill>
                          <a:latin typeface="Josefin Sans Regular Bold"/>
                        </a:rPr>
                        <a:t>Sinh viên thực hiện</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9999"/>
                    </a:solidFill>
                  </a:tcPr>
                </a:tc>
              </a:tr>
              <a:tr h="1404655">
                <a:tc>
                  <a:txBody>
                    <a:bodyPr anchor="t" rtlCol="false"/>
                    <a:lstStyle/>
                    <a:p>
                      <a:pPr algn="ctr">
                        <a:lnSpc>
                          <a:spcPts val="3359"/>
                        </a:lnSpc>
                        <a:defRPr/>
                      </a:pPr>
                      <a:r>
                        <a:rPr lang="en-US" sz="2399">
                          <a:solidFill>
                            <a:srgbClr val="31356E"/>
                          </a:solidFill>
                          <a:latin typeface="Josefin Sans Regular Bold"/>
                        </a:rPr>
                        <a:t>2114857</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CDCD"/>
                    </a:solidFill>
                  </a:tcPr>
                </a:tc>
                <a:tc>
                  <a:txBody>
                    <a:bodyPr anchor="t" rtlCol="false"/>
                    <a:lstStyle/>
                    <a:p>
                      <a:pPr algn="ctr">
                        <a:lnSpc>
                          <a:spcPts val="3359"/>
                        </a:lnSpc>
                        <a:defRPr/>
                      </a:pPr>
                      <a:r>
                        <a:rPr lang="en-US" sz="2399">
                          <a:solidFill>
                            <a:srgbClr val="31356E"/>
                          </a:solidFill>
                          <a:latin typeface="Josefin Sans Regular Bold"/>
                        </a:rPr>
                        <a:t>Phan Phạm Thi</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3E3"/>
                    </a:solidFill>
                  </a:tcPr>
                </a:tc>
              </a:tr>
              <a:tr h="1404655">
                <a:tc>
                  <a:txBody>
                    <a:bodyPr anchor="t" rtlCol="false"/>
                    <a:lstStyle/>
                    <a:p>
                      <a:pPr algn="ctr">
                        <a:lnSpc>
                          <a:spcPts val="3359"/>
                        </a:lnSpc>
                        <a:defRPr/>
                      </a:pPr>
                      <a:r>
                        <a:rPr lang="en-US" sz="2399">
                          <a:solidFill>
                            <a:srgbClr val="31356E"/>
                          </a:solidFill>
                          <a:latin typeface="Josefin Sans Regular Bold"/>
                        </a:rPr>
                        <a:t>2112173</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CDCD"/>
                    </a:solidFill>
                  </a:tcPr>
                </a:tc>
                <a:tc>
                  <a:txBody>
                    <a:bodyPr anchor="t" rtlCol="false"/>
                    <a:lstStyle/>
                    <a:p>
                      <a:pPr algn="ctr">
                        <a:lnSpc>
                          <a:spcPts val="3359"/>
                        </a:lnSpc>
                        <a:defRPr/>
                      </a:pPr>
                      <a:r>
                        <a:rPr lang="en-US" sz="2399">
                          <a:solidFill>
                            <a:srgbClr val="31356E"/>
                          </a:solidFill>
                          <a:latin typeface="Josefin Sans Regular Bold"/>
                        </a:rPr>
                        <a:t>Phạm Hồng My Sa</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3E3"/>
                    </a:solidFill>
                  </a:tcPr>
                </a:tc>
              </a:tr>
              <a:tr h="1404655">
                <a:tc>
                  <a:txBody>
                    <a:bodyPr anchor="t" rtlCol="false"/>
                    <a:lstStyle/>
                    <a:p>
                      <a:pPr algn="ctr">
                        <a:lnSpc>
                          <a:spcPts val="3359"/>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tcPr>
                </a:tc>
                <a:tc>
                  <a:txBody>
                    <a:bodyPr anchor="t" rtlCol="false"/>
                    <a:lstStyle/>
                    <a:p>
                      <a:pPr algn="ctr">
                        <a:lnSpc>
                          <a:spcPts val="3359"/>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tcPr>
                </a:tc>
              </a:tr>
              <a:tr h="1404655">
                <a:tc>
                  <a:txBody>
                    <a:bodyPr anchor="t" rtlCol="false"/>
                    <a:lstStyle/>
                    <a:p>
                      <a:pPr algn="ctr">
                        <a:lnSpc>
                          <a:spcPts val="3359"/>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tcPr>
                </a:tc>
                <a:tc>
                  <a:txBody>
                    <a:bodyPr anchor="t" rtlCol="false"/>
                    <a:lstStyle/>
                    <a:p>
                      <a:pPr algn="ctr">
                        <a:lnSpc>
                          <a:spcPts val="3359"/>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tcPr>
                </a:tc>
              </a:tr>
            </a:tbl>
          </a:graphicData>
        </a:graphic>
      </p:graphicFrame>
      <p:sp>
        <p:nvSpPr>
          <p:cNvPr name="TextBox 3" id="3"/>
          <p:cNvSpPr txBox="true"/>
          <p:nvPr/>
        </p:nvSpPr>
        <p:spPr>
          <a:xfrm rot="0">
            <a:off x="1076325" y="1786473"/>
            <a:ext cx="16135350" cy="990600"/>
          </a:xfrm>
          <a:prstGeom prst="rect">
            <a:avLst/>
          </a:prstGeom>
        </p:spPr>
        <p:txBody>
          <a:bodyPr anchor="t" rtlCol="false" tIns="0" lIns="0" bIns="0" rIns="0">
            <a:spAutoFit/>
          </a:bodyPr>
          <a:lstStyle/>
          <a:p>
            <a:pPr algn="ctr">
              <a:lnSpc>
                <a:spcPts val="7680"/>
              </a:lnSpc>
            </a:pPr>
            <a:r>
              <a:rPr lang="en-US" sz="6400">
                <a:solidFill>
                  <a:srgbClr val="2B4B82"/>
                </a:solidFill>
                <a:latin typeface="Josefin Sans Bold Bold"/>
              </a:rPr>
              <a:t>Danh sách thành viên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58941" y="-1175249"/>
            <a:ext cx="4597438" cy="2842053"/>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10552669" y="245777"/>
            <a:ext cx="2076668" cy="1276207"/>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3421314" y="-2494258"/>
            <a:ext cx="3837986" cy="4114800"/>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4766291" y="-3971040"/>
            <a:ext cx="5357753" cy="5591583"/>
          </a:xfrm>
          <a:prstGeom prst="rect">
            <a:avLst/>
          </a:prstGeom>
        </p:spPr>
      </p:pic>
      <p:pic>
        <p:nvPicPr>
          <p:cNvPr name="Picture 6" id="6"/>
          <p:cNvPicPr>
            <a:picLocks noChangeAspect="true"/>
          </p:cNvPicPr>
          <p:nvPr/>
        </p:nvPicPr>
        <p:blipFill>
          <a:blip r:embed="rId10"/>
          <a:srcRect l="0" t="0" r="0" b="0"/>
          <a:stretch>
            <a:fillRect/>
          </a:stretch>
        </p:blipFill>
        <p:spPr>
          <a:xfrm flipH="false" flipV="false" rot="0">
            <a:off x="4766291" y="1331142"/>
            <a:ext cx="11034268" cy="8197244"/>
          </a:xfrm>
          <a:prstGeom prst="rect">
            <a:avLst/>
          </a:prstGeom>
        </p:spPr>
      </p:pic>
      <p:pic>
        <p:nvPicPr>
          <p:cNvPr name="Picture 7" id="7"/>
          <p:cNvPicPr>
            <a:picLocks noChangeAspect="true"/>
          </p:cNvPicPr>
          <p:nvPr/>
        </p:nvPicPr>
        <p:blipFill>
          <a:blip r:embed="rId11"/>
          <a:srcRect l="0" t="0" r="0" b="0"/>
          <a:stretch>
            <a:fillRect/>
          </a:stretch>
        </p:blipFill>
        <p:spPr>
          <a:xfrm flipH="false" flipV="false" rot="0">
            <a:off x="4766291" y="9247119"/>
            <a:ext cx="11034268" cy="872420"/>
          </a:xfrm>
          <a:prstGeom prst="rect">
            <a:avLst/>
          </a:prstGeom>
        </p:spPr>
      </p:pic>
      <p:sp>
        <p:nvSpPr>
          <p:cNvPr name="TextBox 8" id="8"/>
          <p:cNvSpPr txBox="true"/>
          <p:nvPr/>
        </p:nvSpPr>
        <p:spPr>
          <a:xfrm rot="0">
            <a:off x="138698" y="1583869"/>
            <a:ext cx="18010603" cy="1962150"/>
          </a:xfrm>
          <a:prstGeom prst="rect">
            <a:avLst/>
          </a:prstGeom>
        </p:spPr>
        <p:txBody>
          <a:bodyPr anchor="t" rtlCol="false" tIns="0" lIns="0" bIns="0" rIns="0">
            <a:spAutoFit/>
          </a:bodyPr>
          <a:lstStyle/>
          <a:p>
            <a:pPr>
              <a:lnSpc>
                <a:spcPts val="7679"/>
              </a:lnSpc>
            </a:pPr>
            <a:r>
              <a:rPr lang="en-US" sz="6399">
                <a:solidFill>
                  <a:srgbClr val="2B4B82"/>
                </a:solidFill>
                <a:latin typeface="Josefin Sans Bold Bold"/>
              </a:rPr>
              <a:t>1. Demo </a:t>
            </a:r>
          </a:p>
          <a:p>
            <a:pPr>
              <a:lnSpc>
                <a:spcPts val="7680"/>
              </a:lnSpc>
            </a:pPr>
            <a:r>
              <a:rPr lang="en-US" sz="6400">
                <a:solidFill>
                  <a:srgbClr val="2B4B82"/>
                </a:solidFill>
                <a:latin typeface="Josefin Sans Bold Bold"/>
              </a:rPr>
              <a:t>và kết quả</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963412"/>
            <a:ext cx="4597438" cy="2842053"/>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10551837" y="390596"/>
            <a:ext cx="2076668" cy="1276207"/>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3138681" y="-2447996"/>
            <a:ext cx="3837986" cy="4114800"/>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4994246" y="-3759204"/>
            <a:ext cx="5357753" cy="5591583"/>
          </a:xfrm>
          <a:prstGeom prst="rect">
            <a:avLst/>
          </a:prstGeom>
        </p:spPr>
      </p:pic>
      <p:sp>
        <p:nvSpPr>
          <p:cNvPr name="TextBox 6" id="6"/>
          <p:cNvSpPr txBox="true"/>
          <p:nvPr/>
        </p:nvSpPr>
        <p:spPr>
          <a:xfrm rot="0">
            <a:off x="0" y="1867437"/>
            <a:ext cx="18010603" cy="990600"/>
          </a:xfrm>
          <a:prstGeom prst="rect">
            <a:avLst/>
          </a:prstGeom>
        </p:spPr>
        <p:txBody>
          <a:bodyPr anchor="t" rtlCol="false" tIns="0" lIns="0" bIns="0" rIns="0">
            <a:spAutoFit/>
          </a:bodyPr>
          <a:lstStyle/>
          <a:p>
            <a:pPr>
              <a:lnSpc>
                <a:spcPts val="7680"/>
              </a:lnSpc>
            </a:pPr>
            <a:r>
              <a:rPr lang="en-US" sz="6400">
                <a:solidFill>
                  <a:srgbClr val="2B4B82"/>
                </a:solidFill>
                <a:latin typeface="Josefin Sans Bold Bold"/>
              </a:rPr>
              <a:t>2. Giải thích kết quả vừa chạy được</a:t>
            </a:r>
          </a:p>
        </p:txBody>
      </p:sp>
      <p:sp>
        <p:nvSpPr>
          <p:cNvPr name="TextBox 7" id="7"/>
          <p:cNvSpPr txBox="true"/>
          <p:nvPr/>
        </p:nvSpPr>
        <p:spPr>
          <a:xfrm rot="0">
            <a:off x="165180" y="3804285"/>
            <a:ext cx="7855771" cy="5454015"/>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2B4B82"/>
                </a:solidFill>
                <a:latin typeface="Josefin Sans Regular"/>
              </a:rPr>
              <a:t>Tại time_slot 1, process 1 được load lên với pid = 1, bắt đầu thực hiện tác vụ CALC, sau đó đến ALLOC 300 0 (proc-&gt;pc = 2), thực hiện alloc một size bằng 300 ở region index 0 của mảng symrgtbl. </a:t>
            </a:r>
          </a:p>
          <a:p>
            <a:pPr marL="518160" indent="-259080" lvl="1">
              <a:lnSpc>
                <a:spcPts val="3359"/>
              </a:lnSpc>
              <a:buFont typeface="Arial"/>
              <a:buChar char="•"/>
            </a:pPr>
            <a:r>
              <a:rPr lang="en-US" sz="2400">
                <a:solidFill>
                  <a:srgbClr val="2B4B82"/>
                </a:solidFill>
                <a:latin typeface="Josefin Sans Regular"/>
              </a:rPr>
              <a:t>Tại hàm alloc, ta xét 2 trường hợp là: </a:t>
            </a:r>
          </a:p>
          <a:p>
            <a:pPr>
              <a:lnSpc>
                <a:spcPts val="3359"/>
              </a:lnSpc>
            </a:pPr>
            <a:r>
              <a:rPr lang="en-US" sz="2400">
                <a:solidFill>
                  <a:srgbClr val="2B4B82"/>
                </a:solidFill>
                <a:latin typeface="Josefin Sans Regular"/>
              </a:rPr>
              <a:t>    o Tồn tại region free trong vùng area hiện tại</a:t>
            </a:r>
          </a:p>
          <a:p>
            <a:pPr>
              <a:lnSpc>
                <a:spcPts val="3359"/>
              </a:lnSpc>
            </a:pPr>
            <a:r>
              <a:rPr lang="en-US" sz="2400">
                <a:solidFill>
                  <a:srgbClr val="2B4B82"/>
                </a:solidFill>
                <a:latin typeface="Josefin Sans Regular"/>
              </a:rPr>
              <a:t>    o Không tồn tại region free trong vùng area hiện tại.</a:t>
            </a:r>
          </a:p>
          <a:p>
            <a:pPr>
              <a:lnSpc>
                <a:spcPts val="3359"/>
              </a:lnSpc>
            </a:pPr>
          </a:p>
          <a:p>
            <a:pPr marL="518160" indent="-259080" lvl="1">
              <a:lnSpc>
                <a:spcPts val="3359"/>
              </a:lnSpc>
              <a:buFont typeface="Arial"/>
              <a:buChar char="•"/>
            </a:pPr>
            <a:r>
              <a:rPr lang="en-US" sz="2400">
                <a:solidFill>
                  <a:srgbClr val="2B4B82"/>
                </a:solidFill>
                <a:latin typeface="Josefin Sans Regular"/>
              </a:rPr>
              <a:t>Tại thời điểm hiện tại, không có region free trong vùng area hiện tại. Khi đó, ta sẽ tăng giới hạn của vùng area hiện tại, cụ thể là vm_end của area hiện tại bằng hàm inc_vma_limit </a:t>
            </a:r>
          </a:p>
          <a:p>
            <a:pPr>
              <a:lnSpc>
                <a:spcPts val="3359"/>
              </a:lnSpc>
            </a:pPr>
          </a:p>
        </p:txBody>
      </p:sp>
      <p:sp>
        <p:nvSpPr>
          <p:cNvPr name="TextBox 8" id="8"/>
          <p:cNvSpPr txBox="true"/>
          <p:nvPr/>
        </p:nvSpPr>
        <p:spPr>
          <a:xfrm rot="0">
            <a:off x="8020951" y="3804285"/>
            <a:ext cx="9777792" cy="5034915"/>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2B4B82"/>
                </a:solidFill>
                <a:latin typeface="Josefin Sans Regular"/>
              </a:rPr>
              <a:t>Tại hàm inc_vma_limit ta nhận thấy size cần alloc là 300. Mà ta có 1 trang(page) của bộ nhớ ảo có kích thước là 256, như vậy, ta cần cung cấp 2 trang  </a:t>
            </a:r>
            <a:r>
              <a:rPr lang="en-US" sz="2400">
                <a:solidFill>
                  <a:srgbClr val="2B4B82"/>
                </a:solidFill>
                <a:latin typeface="Josefin Sans Regular"/>
              </a:rPr>
              <a:t>=&gt; kích thước là 256 * 2 = 512 để có thể alloc kích thước 300. </a:t>
            </a:r>
          </a:p>
          <a:p>
            <a:pPr marL="518160" indent="-259080" lvl="1">
              <a:lnSpc>
                <a:spcPts val="3359"/>
              </a:lnSpc>
              <a:buFont typeface="Arial"/>
              <a:buChar char="•"/>
            </a:pPr>
            <a:r>
              <a:rPr lang="en-US" sz="2400">
                <a:solidFill>
                  <a:srgbClr val="2B4B82"/>
                </a:solidFill>
                <a:latin typeface="Josefin Sans Regular"/>
              </a:rPr>
              <a:t>Ở đây ta cần xét vùng region bắt đầu từ rg_start = sbrk (program break) đến rg_start + 300 có vượt qua kích thước của vùng area hiện tại hay không. Nếu có, ta cần tăng vm_end đến giá trị có thể chứa đựng được vùng region trên. Nếu không, ta cập nhật lại giá trị sbrk cho vùng area.  </a:t>
            </a:r>
          </a:p>
          <a:p>
            <a:pPr marL="518160" indent="-259080" lvl="1">
              <a:lnSpc>
                <a:spcPts val="3359"/>
              </a:lnSpc>
              <a:buFont typeface="Arial"/>
              <a:buChar char="•"/>
            </a:pPr>
            <a:r>
              <a:rPr lang="en-US" sz="2400">
                <a:solidFill>
                  <a:srgbClr val="2B4B82"/>
                </a:solidFill>
                <a:latin typeface="Josefin Sans Regular"/>
              </a:rPr>
              <a:t>-Như vậy kết thúc tác vụ ALLOC 300 0, vm_start = 0, vm_end = 512, sbrk = 300, symrgtbl[0] có rg_start = 0, rg_end = 300. </a:t>
            </a:r>
          </a:p>
          <a:p>
            <a:pPr>
              <a:lnSpc>
                <a:spcPts val="3359"/>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963412"/>
            <a:ext cx="4597438" cy="2842053"/>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10551837" y="390596"/>
            <a:ext cx="2076668" cy="1276207"/>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3138681" y="-2447996"/>
            <a:ext cx="3837986" cy="4114800"/>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4994246" y="-3759204"/>
            <a:ext cx="5357753" cy="5591583"/>
          </a:xfrm>
          <a:prstGeom prst="rect">
            <a:avLst/>
          </a:prstGeom>
        </p:spPr>
      </p:pic>
      <p:sp>
        <p:nvSpPr>
          <p:cNvPr name="TextBox 6" id="6"/>
          <p:cNvSpPr txBox="true"/>
          <p:nvPr/>
        </p:nvSpPr>
        <p:spPr>
          <a:xfrm rot="0">
            <a:off x="0" y="1867437"/>
            <a:ext cx="18010603" cy="990600"/>
          </a:xfrm>
          <a:prstGeom prst="rect">
            <a:avLst/>
          </a:prstGeom>
        </p:spPr>
        <p:txBody>
          <a:bodyPr anchor="t" rtlCol="false" tIns="0" lIns="0" bIns="0" rIns="0">
            <a:spAutoFit/>
          </a:bodyPr>
          <a:lstStyle/>
          <a:p>
            <a:pPr>
              <a:lnSpc>
                <a:spcPts val="7680"/>
              </a:lnSpc>
            </a:pPr>
            <a:r>
              <a:rPr lang="en-US" sz="6400">
                <a:solidFill>
                  <a:srgbClr val="2B4B82"/>
                </a:solidFill>
                <a:latin typeface="Josefin Sans Bold Bold"/>
              </a:rPr>
              <a:t>2. Giải thích kết quả vừa chạy được</a:t>
            </a:r>
          </a:p>
        </p:txBody>
      </p:sp>
      <p:sp>
        <p:nvSpPr>
          <p:cNvPr name="TextBox 7" id="7"/>
          <p:cNvSpPr txBox="true"/>
          <p:nvPr/>
        </p:nvSpPr>
        <p:spPr>
          <a:xfrm rot="0">
            <a:off x="165180" y="3827825"/>
            <a:ext cx="7855771" cy="4615815"/>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2B4B82"/>
                </a:solidFill>
                <a:latin typeface="Josefin Sans Regular"/>
              </a:rPr>
              <a:t>Proc-&gt;pc = 3, process thực hiện tác vụ thứ 3, ALLOC 300 4, tương tự như trên, ta thấy không có vùng region nào trong danh sách liên kết vm_freerg_list nên ta tiếp tục tăng giới hạn của vm_end vùng area hiện tại. Xét thấy kích thước cần alloc là 300 nên ta tăng vm_end lên thêm 512. Ở tác vụ thứ 2, vm_end = 512 nên khi tăng thêm 512, ta được vm_end = 1024. Ngoài ra, sbrk lúc này cập nhật bằng sbrk = 300 (sbrk cũ) + 300 (kích thước mới) = 600, symrgtbl[4] có rg_start = 300, rg_end =600.</a:t>
            </a:r>
          </a:p>
          <a:p>
            <a:pPr>
              <a:lnSpc>
                <a:spcPts val="3359"/>
              </a:lnSpc>
            </a:pPr>
          </a:p>
        </p:txBody>
      </p:sp>
      <p:sp>
        <p:nvSpPr>
          <p:cNvPr name="TextBox 8" id="8"/>
          <p:cNvSpPr txBox="true"/>
          <p:nvPr/>
        </p:nvSpPr>
        <p:spPr>
          <a:xfrm rot="0">
            <a:off x="8020951" y="3316459"/>
            <a:ext cx="9777792" cy="6292215"/>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2B4B82"/>
                </a:solidFill>
                <a:latin typeface="Josefin Sans Regular"/>
              </a:rPr>
              <a:t>Proc-&gt;pc = 4, process thực hiện tác vụ tiếp theo là FREE 0, giải phóng vùng nhớ ở vị trí index 0 trong mảng symrgtbl. </a:t>
            </a:r>
            <a:r>
              <a:rPr lang="en-US" sz="2400">
                <a:solidFill>
                  <a:srgbClr val="2B4B82"/>
                </a:solidFill>
                <a:latin typeface="Josefin Sans Regular"/>
              </a:rPr>
              <a:t>Thêm vùng nhớ này vào danh sách liên kết vm_freerg_list để có thể tái sử dụng. Ta cũng thay đổi các địa chỉ rg_start, rg_end của vùng nhớ này là -1, biểu thị vùng nhớ chưa được cấp phát. </a:t>
            </a:r>
          </a:p>
          <a:p>
            <a:pPr marL="518160" indent="-259080" lvl="1">
              <a:lnSpc>
                <a:spcPts val="3359"/>
              </a:lnSpc>
              <a:buFont typeface="Arial"/>
              <a:buChar char="•"/>
            </a:pPr>
            <a:r>
              <a:rPr lang="en-US" sz="2400">
                <a:solidFill>
                  <a:srgbClr val="2B4B82"/>
                </a:solidFill>
                <a:latin typeface="Josefin Sans Regular"/>
              </a:rPr>
              <a:t>Proc-&gt;pc = 5, process thực hiện tác vụ tiếp theo là ALLOC 100 1. </a:t>
            </a:r>
          </a:p>
          <a:p>
            <a:pPr marL="518160" indent="-259080" lvl="1">
              <a:lnSpc>
                <a:spcPts val="3359"/>
              </a:lnSpc>
              <a:buFont typeface="Arial"/>
              <a:buChar char="•"/>
            </a:pPr>
            <a:r>
              <a:rPr lang="en-US" sz="2400">
                <a:solidFill>
                  <a:srgbClr val="2B4B82"/>
                </a:solidFill>
                <a:latin typeface="Josefin Sans Regular"/>
              </a:rPr>
              <a:t>Ở thời điểm này, trong danh sách liên kết vm_freerg_list có chứa một vùng nhớ sẵn có với rg_start = 0 và rg_end = 300. </a:t>
            </a:r>
          </a:p>
          <a:p>
            <a:pPr marL="518160" indent="-259080" lvl="1">
              <a:lnSpc>
                <a:spcPts val="3359"/>
              </a:lnSpc>
              <a:buFont typeface="Arial"/>
              <a:buChar char="•"/>
            </a:pPr>
            <a:r>
              <a:rPr lang="en-US" sz="2400">
                <a:solidFill>
                  <a:srgbClr val="2B4B82"/>
                </a:solidFill>
                <a:latin typeface="Josefin Sans Regular"/>
              </a:rPr>
              <a:t>Vì để địa chỉ hiện tại của phân vùng không bị nhập nhằng, các vùng region không bị phân mảnh, ta chuyển đổi kích thước của vùng nhớ sẵn có này thành rg_start = 200 và rg_end = 300 để có thể phù hợp với kích thước 100 mà yêu cầu cấp phát. </a:t>
            </a:r>
          </a:p>
          <a:p>
            <a:pPr marL="518160" indent="-259080" lvl="1">
              <a:lnSpc>
                <a:spcPts val="3359"/>
              </a:lnSpc>
              <a:buFont typeface="Arial"/>
              <a:buChar char="•"/>
            </a:pPr>
            <a:r>
              <a:rPr lang="en-US" sz="2400">
                <a:solidFill>
                  <a:srgbClr val="2B4B82"/>
                </a:solidFill>
                <a:latin typeface="Josefin Sans Regular"/>
              </a:rPr>
              <a:t>Cuối cùng, ta cập nhật giá trị cho vùng nhớ tại index = 1 của mảng, symrgtbl[1] có rg_start = 200, rg_end =300.</a:t>
            </a:r>
          </a:p>
          <a:p>
            <a:pPr>
              <a:lnSpc>
                <a:spcPts val="3359"/>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963412"/>
            <a:ext cx="4597438" cy="2842053"/>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10551837" y="390596"/>
            <a:ext cx="2076668" cy="1276207"/>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3138681" y="-2447996"/>
            <a:ext cx="3837986" cy="4114800"/>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4994246" y="-3759204"/>
            <a:ext cx="5357753" cy="5591583"/>
          </a:xfrm>
          <a:prstGeom prst="rect">
            <a:avLst/>
          </a:prstGeom>
        </p:spPr>
      </p:pic>
      <p:sp>
        <p:nvSpPr>
          <p:cNvPr name="TextBox 6" id="6"/>
          <p:cNvSpPr txBox="true"/>
          <p:nvPr/>
        </p:nvSpPr>
        <p:spPr>
          <a:xfrm rot="0">
            <a:off x="0" y="1867437"/>
            <a:ext cx="18010603" cy="990600"/>
          </a:xfrm>
          <a:prstGeom prst="rect">
            <a:avLst/>
          </a:prstGeom>
        </p:spPr>
        <p:txBody>
          <a:bodyPr anchor="t" rtlCol="false" tIns="0" lIns="0" bIns="0" rIns="0">
            <a:spAutoFit/>
          </a:bodyPr>
          <a:lstStyle/>
          <a:p>
            <a:pPr>
              <a:lnSpc>
                <a:spcPts val="7680"/>
              </a:lnSpc>
            </a:pPr>
            <a:r>
              <a:rPr lang="en-US" sz="6400">
                <a:solidFill>
                  <a:srgbClr val="2B4B82"/>
                </a:solidFill>
                <a:latin typeface="Josefin Sans Bold Bold"/>
              </a:rPr>
              <a:t>2. Giải thích kết quả vừa chạy được</a:t>
            </a:r>
          </a:p>
        </p:txBody>
      </p:sp>
      <p:sp>
        <p:nvSpPr>
          <p:cNvPr name="TextBox 7" id="7"/>
          <p:cNvSpPr txBox="true"/>
          <p:nvPr/>
        </p:nvSpPr>
        <p:spPr>
          <a:xfrm rot="0">
            <a:off x="165180" y="3474724"/>
            <a:ext cx="7855771" cy="5034915"/>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2B4B82"/>
                </a:solidFill>
                <a:latin typeface="Josefin Sans Regular"/>
              </a:rPr>
              <a:t>Proc-&gt;pc = 6, process thực hiện tác vụ write vào vùng nhớ 1 giá trị 100 với offset = 20, WRITE 100 1 20</a:t>
            </a:r>
          </a:p>
          <a:p>
            <a:pPr marL="518160" indent="-259080" lvl="1">
              <a:lnSpc>
                <a:spcPts val="3359"/>
              </a:lnSpc>
              <a:buFont typeface="Arial"/>
              <a:buChar char="•"/>
            </a:pPr>
            <a:r>
              <a:rPr lang="en-US" sz="2400">
                <a:solidFill>
                  <a:srgbClr val="2B4B82"/>
                </a:solidFill>
                <a:latin typeface="Josefin Sans Regular"/>
              </a:rPr>
              <a:t>-Ta truyền vào địa chỉ addr = rg_start (của vùng nhớ cần ghi giá trị) + offset = 200 + 20 = 220 để tìm số thứ tự của page trong page table và từ đó tìm số thứ tự frame trong bộ nhớ vật lý. Ở đây, pgn = 0 và fpn = 0 =&gt; địa chỉ vật lý là 220</a:t>
            </a:r>
          </a:p>
          <a:p>
            <a:pPr marL="518160" indent="-259080" lvl="1">
              <a:lnSpc>
                <a:spcPts val="3359"/>
              </a:lnSpc>
              <a:buFont typeface="Arial"/>
              <a:buChar char="•"/>
            </a:pPr>
            <a:r>
              <a:rPr lang="en-US" sz="2400">
                <a:solidFill>
                  <a:srgbClr val="2B4B82"/>
                </a:solidFill>
                <a:latin typeface="Josefin Sans Regular"/>
              </a:rPr>
              <a:t>-Ghi giá trị 100 vào địa chỉ 220 trong storage. </a:t>
            </a:r>
          </a:p>
          <a:p>
            <a:pPr marL="518160" indent="-259080" lvl="1">
              <a:lnSpc>
                <a:spcPts val="3359"/>
              </a:lnSpc>
              <a:buFont typeface="Arial"/>
              <a:buChar char="•"/>
            </a:pPr>
            <a:r>
              <a:rPr lang="en-US" sz="2400">
                <a:solidFill>
                  <a:srgbClr val="2B4B82"/>
                </a:solidFill>
                <a:latin typeface="Josefin Sans Regular"/>
              </a:rPr>
              <a:t>Ghi chú: symrgtbl[1] có rg_start = 200, rg_end =300.</a:t>
            </a:r>
          </a:p>
          <a:p>
            <a:pPr>
              <a:lnSpc>
                <a:spcPts val="3359"/>
              </a:lnSpc>
            </a:pPr>
          </a:p>
        </p:txBody>
      </p:sp>
      <p:sp>
        <p:nvSpPr>
          <p:cNvPr name="TextBox 8" id="8"/>
          <p:cNvSpPr txBox="true"/>
          <p:nvPr/>
        </p:nvSpPr>
        <p:spPr>
          <a:xfrm rot="0">
            <a:off x="8020951" y="4103374"/>
            <a:ext cx="9777792" cy="3777615"/>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2B4B82"/>
                </a:solidFill>
                <a:latin typeface="Josefin Sans Regular"/>
              </a:rPr>
              <a:t>Proc-&gt;pc = 7, process thực hiện tác vụ read vùng nhớ 1, offset là 20, tham số cuối cùng là thứ tự thanh ghi để lưu giá trị được đọc ra (không được hiện thực trong bài tập lớn này)</a:t>
            </a:r>
          </a:p>
          <a:p>
            <a:pPr marL="518160" indent="-259080" lvl="1">
              <a:lnSpc>
                <a:spcPts val="3359"/>
              </a:lnSpc>
              <a:buFont typeface="Arial"/>
              <a:buChar char="•"/>
            </a:pPr>
            <a:r>
              <a:rPr lang="en-US" sz="2400">
                <a:solidFill>
                  <a:srgbClr val="2B4B82"/>
                </a:solidFill>
                <a:latin typeface="Josefin Sans Regular"/>
              </a:rPr>
              <a:t>-Ta truyền vào địa chỉ = 220 = rg_start (của vùng nhớ cần đọc giá trị) + offset = 200 + 20 để tìm số thứ tự của page trong page table và từ đó tìm số thứ tự frame trong bộ nhớ vật lý. Ở đây, pgn = 0 và fpn = 0 =&gt; địa chỉ vật lý là 220</a:t>
            </a:r>
          </a:p>
          <a:p>
            <a:pPr marL="518160" indent="-259080" lvl="1">
              <a:lnSpc>
                <a:spcPts val="3359"/>
              </a:lnSpc>
              <a:buFont typeface="Arial"/>
              <a:buChar char="•"/>
            </a:pPr>
            <a:r>
              <a:rPr lang="en-US" sz="2400">
                <a:solidFill>
                  <a:srgbClr val="2B4B82"/>
                </a:solidFill>
                <a:latin typeface="Josefin Sans Regular"/>
              </a:rPr>
              <a:t>-Đọc dữ liệu tại địa chỉ số 220 ở storage. </a:t>
            </a:r>
          </a:p>
          <a:p>
            <a:pPr>
              <a:lnSpc>
                <a:spcPts val="3359"/>
              </a:lnSpc>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0">
            <a:off x="0" y="0"/>
            <a:ext cx="7213060" cy="10287000"/>
            <a:chOff x="0" y="0"/>
            <a:chExt cx="1899736" cy="2709333"/>
          </a:xfrm>
        </p:grpSpPr>
        <p:sp>
          <p:nvSpPr>
            <p:cNvPr name="Freeform 3" id="3"/>
            <p:cNvSpPr/>
            <p:nvPr/>
          </p:nvSpPr>
          <p:spPr>
            <a:xfrm flipH="false" flipV="false">
              <a:off x="0" y="0"/>
              <a:ext cx="1899736" cy="2709333"/>
            </a:xfrm>
            <a:custGeom>
              <a:avLst/>
              <a:gdLst/>
              <a:ahLst/>
              <a:cxnLst/>
              <a:rect r="r" b="b" t="t" l="l"/>
              <a:pathLst>
                <a:path h="2709333" w="1899736">
                  <a:moveTo>
                    <a:pt x="0" y="0"/>
                  </a:moveTo>
                  <a:lnTo>
                    <a:pt x="1899736" y="0"/>
                  </a:lnTo>
                  <a:lnTo>
                    <a:pt x="1899736" y="2709333"/>
                  </a:lnTo>
                  <a:lnTo>
                    <a:pt x="0" y="2709333"/>
                  </a:lnTo>
                  <a:close/>
                </a:path>
              </a:pathLst>
            </a:custGeom>
            <a:solidFill>
              <a:srgbClr val="2B4B82"/>
            </a:solidFill>
          </p:spPr>
        </p:sp>
        <p:sp>
          <p:nvSpPr>
            <p:cNvPr name="TextBox 4" id="4"/>
            <p:cNvSpPr txBox="true"/>
            <p:nvPr/>
          </p:nvSpPr>
          <p:spPr>
            <a:xfrm>
              <a:off x="0" y="-66675"/>
              <a:ext cx="812800" cy="879475"/>
            </a:xfrm>
            <a:prstGeom prst="rect">
              <a:avLst/>
            </a:prstGeom>
          </p:spPr>
          <p:txBody>
            <a:bodyPr anchor="ctr" rtlCol="false" tIns="50800" lIns="50800" bIns="50800" rIns="50800"/>
            <a:lstStyle/>
            <a:p>
              <a:pPr algn="ctr">
                <a:lnSpc>
                  <a:spcPts val="3150"/>
                </a:lnSpc>
              </a:pPr>
            </a:p>
          </p:txBody>
        </p:sp>
      </p:grpSp>
      <p:pic>
        <p:nvPicPr>
          <p:cNvPr name="Picture 5" id="5"/>
          <p:cNvPicPr>
            <a:picLocks noChangeAspect="true"/>
          </p:cNvPicPr>
          <p:nvPr/>
        </p:nvPicPr>
        <p:blipFill>
          <a:blip r:embed="rId2"/>
          <a:srcRect l="0" t="0" r="0" b="0"/>
          <a:stretch>
            <a:fillRect/>
          </a:stretch>
        </p:blipFill>
        <p:spPr>
          <a:xfrm flipH="false" flipV="false" rot="0">
            <a:off x="7213060" y="0"/>
            <a:ext cx="11074940" cy="10287000"/>
          </a:xfrm>
          <a:prstGeom prst="rect">
            <a:avLst/>
          </a:prstGeom>
        </p:spPr>
      </p:pic>
      <p:sp>
        <p:nvSpPr>
          <p:cNvPr name="TextBox 6" id="6"/>
          <p:cNvSpPr txBox="true"/>
          <p:nvPr/>
        </p:nvSpPr>
        <p:spPr>
          <a:xfrm rot="0">
            <a:off x="475575" y="1824966"/>
            <a:ext cx="6258569" cy="2838450"/>
          </a:xfrm>
          <a:prstGeom prst="rect">
            <a:avLst/>
          </a:prstGeom>
        </p:spPr>
        <p:txBody>
          <a:bodyPr anchor="t" rtlCol="false" tIns="0" lIns="0" bIns="0" rIns="0">
            <a:spAutoFit/>
          </a:bodyPr>
          <a:lstStyle/>
          <a:p>
            <a:pPr algn="l" marL="0" indent="0" lvl="0">
              <a:lnSpc>
                <a:spcPts val="7275"/>
              </a:lnSpc>
              <a:spcBef>
                <a:spcPct val="0"/>
              </a:spcBef>
            </a:pPr>
            <a:r>
              <a:rPr lang="en-US" sz="7500" u="none">
                <a:solidFill>
                  <a:srgbClr val="EFEFEF"/>
                </a:solidFill>
                <a:latin typeface="Josefin Sans Bold Bold"/>
              </a:rPr>
              <a:t>Phần 3: </a:t>
            </a:r>
          </a:p>
          <a:p>
            <a:pPr algn="l" marL="0" indent="0" lvl="0">
              <a:lnSpc>
                <a:spcPts val="7275"/>
              </a:lnSpc>
              <a:spcBef>
                <a:spcPct val="0"/>
              </a:spcBef>
            </a:pPr>
            <a:r>
              <a:rPr lang="en-US" sz="7500" u="none">
                <a:solidFill>
                  <a:srgbClr val="EFEFEF"/>
                </a:solidFill>
                <a:latin typeface="Josefin Sans Bold Bold"/>
              </a:rPr>
              <a:t>Put It </a:t>
            </a:r>
          </a:p>
          <a:p>
            <a:pPr algn="l" marL="0" indent="0" lvl="0">
              <a:lnSpc>
                <a:spcPts val="7275"/>
              </a:lnSpc>
              <a:spcBef>
                <a:spcPct val="0"/>
              </a:spcBef>
            </a:pPr>
            <a:r>
              <a:rPr lang="en-US" sz="7500" u="none">
                <a:solidFill>
                  <a:srgbClr val="EFEFEF"/>
                </a:solidFill>
                <a:latin typeface="Josefin Sans Bold Bold"/>
              </a:rPr>
              <a:t>All Together</a:t>
            </a:r>
          </a:p>
        </p:txBody>
      </p:sp>
    </p:spTree>
  </p:cSld>
  <p:clrMapOvr>
    <a:masterClrMapping/>
  </p:clrMapOvr>
</p:sld>
</file>

<file path=ppt/slides/slide25.xml><?xml version="1.0" encoding="utf-8"?>
<p:sld xmlns:p="http://schemas.openxmlformats.org/presentationml/2006/main" xmlns:a="http://schemas.openxmlformats.org/drawingml/2006/main">
  <p:cSld>
    <p:bg>
      <p:bgPr>
        <a:solidFill>
          <a:srgbClr val="94DDDE"/>
        </a:solidFill>
      </p:bgPr>
    </p:bg>
    <p:spTree>
      <p:nvGrpSpPr>
        <p:cNvPr id="1" name=""/>
        <p:cNvGrpSpPr/>
        <p:nvPr/>
      </p:nvGrpSpPr>
      <p:grpSpPr>
        <a:xfrm>
          <a:off x="0" y="0"/>
          <a:ext cx="0" cy="0"/>
          <a:chOff x="0" y="0"/>
          <a:chExt cx="0" cy="0"/>
        </a:xfrm>
      </p:grpSpPr>
      <p:sp>
        <p:nvSpPr>
          <p:cNvPr name="TextBox 2" id="2"/>
          <p:cNvSpPr txBox="true"/>
          <p:nvPr/>
        </p:nvSpPr>
        <p:spPr>
          <a:xfrm rot="0">
            <a:off x="887459" y="1019175"/>
            <a:ext cx="11805064" cy="1015334"/>
          </a:xfrm>
          <a:prstGeom prst="rect">
            <a:avLst/>
          </a:prstGeom>
        </p:spPr>
        <p:txBody>
          <a:bodyPr anchor="t" rtlCol="false" tIns="0" lIns="0" bIns="0" rIns="0">
            <a:spAutoFit/>
          </a:bodyPr>
          <a:lstStyle/>
          <a:p>
            <a:pPr algn="l" marL="0" indent="0" lvl="0">
              <a:lnSpc>
                <a:spcPts val="7979"/>
              </a:lnSpc>
              <a:spcBef>
                <a:spcPct val="0"/>
              </a:spcBef>
            </a:pPr>
            <a:r>
              <a:rPr lang="en-US" sz="6649">
                <a:solidFill>
                  <a:srgbClr val="2B4B82"/>
                </a:solidFill>
                <a:latin typeface="Josefin Sans Bold Bold"/>
              </a:rPr>
              <a:t>Nội dung</a:t>
            </a:r>
          </a:p>
        </p:txBody>
      </p:sp>
      <p:sp>
        <p:nvSpPr>
          <p:cNvPr name="TextBox 3" id="3"/>
          <p:cNvSpPr txBox="true"/>
          <p:nvPr/>
        </p:nvSpPr>
        <p:spPr>
          <a:xfrm rot="0">
            <a:off x="648788" y="2189220"/>
            <a:ext cx="16990424" cy="8405495"/>
          </a:xfrm>
          <a:prstGeom prst="rect">
            <a:avLst/>
          </a:prstGeom>
        </p:spPr>
        <p:txBody>
          <a:bodyPr anchor="t" rtlCol="false" tIns="0" lIns="0" bIns="0" rIns="0">
            <a:spAutoFit/>
          </a:bodyPr>
          <a:lstStyle/>
          <a:p>
            <a:pPr algn="just">
              <a:lnSpc>
                <a:spcPts val="4480"/>
              </a:lnSpc>
            </a:pPr>
            <a:r>
              <a:rPr lang="en-US" sz="3200">
                <a:solidFill>
                  <a:srgbClr val="2B4B82"/>
                </a:solidFill>
                <a:latin typeface="Josefin Sans Regular"/>
              </a:rPr>
              <a:t>Về hệ điều hành nhóm hiện thực:</a:t>
            </a:r>
          </a:p>
          <a:p>
            <a:pPr algn="just" marL="690881" indent="-345440" lvl="1">
              <a:lnSpc>
                <a:spcPts val="4480"/>
              </a:lnSpc>
              <a:buFont typeface="Arial"/>
              <a:buChar char="•"/>
            </a:pPr>
            <a:r>
              <a:rPr lang="en-US" sz="3200">
                <a:solidFill>
                  <a:srgbClr val="2B4B82"/>
                </a:solidFill>
                <a:latin typeface="Josefin Sans Regular Bold"/>
              </a:rPr>
              <a:t>Chạy đa luồng </a:t>
            </a:r>
            <a:r>
              <a:rPr lang="en-US" sz="3200">
                <a:solidFill>
                  <a:srgbClr val="2B4B82"/>
                </a:solidFill>
                <a:latin typeface="Josefin Sans Regular"/>
              </a:rPr>
              <a:t>với nhiều process, trong đó dùng </a:t>
            </a:r>
            <a:r>
              <a:rPr lang="en-US" sz="3200">
                <a:solidFill>
                  <a:srgbClr val="2B4B82"/>
                </a:solidFill>
                <a:latin typeface="Josefin Sans Regular Bold"/>
              </a:rPr>
              <a:t>Multilevel Queue Scheduling </a:t>
            </a:r>
            <a:r>
              <a:rPr lang="en-US" sz="3200">
                <a:solidFill>
                  <a:srgbClr val="2B4B82"/>
                </a:solidFill>
                <a:latin typeface="Josefin Sans Regular"/>
              </a:rPr>
              <a:t>(Điều phối hàng chờ nhiều mức) để sử dụng nhiều mức hàng chờ với độ ưu tiêu khác nhau bằng một mảng các hàng chờ có vị trí tối đa là 140. Ngoài ra, mỗi hàng chờ dùng giải thuật Priority Queue (Hàng đợi ưu tiên) theo giá trị nhỏ nhất của priority từng tiến trình (tương ứng mức ưu tiên cao nhất) hiện thực bằng cấu trúc dữ liệu Min heap. </a:t>
            </a:r>
          </a:p>
          <a:p>
            <a:pPr algn="just" marL="690881" indent="-345440" lvl="1">
              <a:lnSpc>
                <a:spcPts val="4480"/>
              </a:lnSpc>
              <a:buFont typeface="Arial"/>
              <a:buChar char="•"/>
            </a:pPr>
            <a:r>
              <a:rPr lang="en-US" sz="3200">
                <a:solidFill>
                  <a:srgbClr val="2B4B82"/>
                </a:solidFill>
                <a:latin typeface="Josefin Sans Regular"/>
              </a:rPr>
              <a:t>Về </a:t>
            </a:r>
            <a:r>
              <a:rPr lang="en-US" sz="3200">
                <a:solidFill>
                  <a:srgbClr val="2B4B82"/>
                </a:solidFill>
                <a:latin typeface="Josefin Sans Regular Bold"/>
              </a:rPr>
              <a:t>quản lý bộ nhớ</a:t>
            </a:r>
            <a:r>
              <a:rPr lang="en-US" sz="3200">
                <a:solidFill>
                  <a:srgbClr val="2B4B82"/>
                </a:solidFill>
                <a:latin typeface="Josefin Sans Regular"/>
              </a:rPr>
              <a:t>, bộ nhớ được hiện thực theo cơ chế s</a:t>
            </a:r>
            <a:r>
              <a:rPr lang="en-US" sz="3200">
                <a:solidFill>
                  <a:srgbClr val="2B4B82"/>
                </a:solidFill>
                <a:latin typeface="Josefin Sans Regular Bold"/>
              </a:rPr>
              <a:t>egmentation with paging</a:t>
            </a:r>
            <a:r>
              <a:rPr lang="en-US" sz="3200">
                <a:solidFill>
                  <a:srgbClr val="2B4B82"/>
                </a:solidFill>
                <a:latin typeface="Josefin Sans Regular"/>
              </a:rPr>
              <a:t>, bộ nhớ vật lý là một hệ thống gồm 1 RAM và 4 SWAP (bộ nhớ phụ) với RAM là bộ nhớ chính, được CPU truy cập trực tiếp và duy nhất; có cơ chế swapping giữa RAM và SWAP khi cần thiết. Trong phiên bản này, nhóm phát triển một hệ thống </a:t>
            </a:r>
            <a:r>
              <a:rPr lang="en-US" sz="3200">
                <a:solidFill>
                  <a:srgbClr val="2B4B82"/>
                </a:solidFill>
                <a:latin typeface="Josefin Sans Regular Bold"/>
              </a:rPr>
              <a:t>single paging</a:t>
            </a:r>
            <a:r>
              <a:rPr lang="en-US" sz="3200">
                <a:solidFill>
                  <a:srgbClr val="2B4B82"/>
                </a:solidFill>
                <a:latin typeface="Josefin Sans Regular"/>
              </a:rPr>
              <a:t> tận dụng một thiết bị RAM và một SWAP. Nhóm chỉ tập trung sử dụng phân đoạn đầu tiên và là phân đoạn duy nhất của vm_area (với vmaid = 0). </a:t>
            </a:r>
          </a:p>
          <a:p>
            <a:pPr algn="just">
              <a:lnSpc>
                <a:spcPts val="4480"/>
              </a:lnSpc>
            </a:pPr>
          </a:p>
          <a:p>
            <a:pPr algn="just">
              <a:lnSpc>
                <a:spcPts val="4480"/>
              </a:lnSpc>
            </a:pPr>
            <a:r>
              <a:rPr lang="en-US" sz="3200">
                <a:solidFill>
                  <a:srgbClr val="2B4B82"/>
                </a:solidFill>
                <a:latin typeface="Josefin Sans Regular"/>
              </a:rPr>
              <a:t>(Về Demo: Nhóm sử dụng kết quả chạy được mà nhóm đã trình bày ở phần trước)</a:t>
            </a:r>
          </a:p>
          <a:p>
            <a:pPr algn="just">
              <a:lnSpc>
                <a:spcPts val="4480"/>
              </a:lnSpc>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889662" y="1751163"/>
            <a:ext cx="634992" cy="458349"/>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406648" y="1649522"/>
            <a:ext cx="504043" cy="661632"/>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1797095" y="1700343"/>
            <a:ext cx="571419" cy="559990"/>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4812059" y="1649522"/>
            <a:ext cx="441489" cy="661632"/>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3291449" y="1696456"/>
            <a:ext cx="537826" cy="567762"/>
          </a:xfrm>
          <a:prstGeom prst="rect">
            <a:avLst/>
          </a:prstGeom>
        </p:spPr>
      </p:pic>
      <p:pic>
        <p:nvPicPr>
          <p:cNvPr name="Picture 7" id="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6195299" y="1649522"/>
            <a:ext cx="589454" cy="661632"/>
          </a:xfrm>
          <a:prstGeom prst="rect">
            <a:avLst/>
          </a:prstGeom>
        </p:spPr>
      </p:pic>
      <p:pic>
        <p:nvPicPr>
          <p:cNvPr name="Picture 8" id="8"/>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8883940" y="8057366"/>
            <a:ext cx="640714" cy="498592"/>
          </a:xfrm>
          <a:prstGeom prst="rect">
            <a:avLst/>
          </a:prstGeom>
        </p:spPr>
      </p:pic>
      <p:pic>
        <p:nvPicPr>
          <p:cNvPr name="Picture 9" id="9"/>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0">
            <a:off x="10526344" y="7975846"/>
            <a:ext cx="264653" cy="661632"/>
          </a:xfrm>
          <a:prstGeom prst="rect">
            <a:avLst/>
          </a:prstGeom>
        </p:spPr>
      </p:pic>
      <p:pic>
        <p:nvPicPr>
          <p:cNvPr name="Picture 10" id="10"/>
          <p:cNvPicPr>
            <a:picLocks noChangeAspect="true"/>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0" t="0" r="0" b="0"/>
          <a:stretch>
            <a:fillRect/>
          </a:stretch>
        </p:blipFill>
        <p:spPr>
          <a:xfrm flipH="false" flipV="false" rot="0">
            <a:off x="11742609" y="8074092"/>
            <a:ext cx="680391" cy="465140"/>
          </a:xfrm>
          <a:prstGeom prst="rect">
            <a:avLst/>
          </a:prstGeom>
        </p:spPr>
      </p:pic>
      <p:pic>
        <p:nvPicPr>
          <p:cNvPr name="Picture 11" id="11"/>
          <p:cNvPicPr>
            <a:picLocks noChangeAspect="true"/>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l="0" t="0" r="0" b="0"/>
          <a:stretch>
            <a:fillRect/>
          </a:stretch>
        </p:blipFill>
        <p:spPr>
          <a:xfrm flipH="false" flipV="false" rot="0">
            <a:off x="14751180" y="8026575"/>
            <a:ext cx="563247" cy="560175"/>
          </a:xfrm>
          <a:prstGeom prst="rect">
            <a:avLst/>
          </a:prstGeom>
        </p:spPr>
      </p:pic>
      <p:pic>
        <p:nvPicPr>
          <p:cNvPr name="Picture 12" id="12"/>
          <p:cNvPicPr>
            <a:picLocks noChangeAspect="true"/>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l="0" t="0" r="0" b="0"/>
          <a:stretch>
            <a:fillRect/>
          </a:stretch>
        </p:blipFill>
        <p:spPr>
          <a:xfrm flipH="false" flipV="false" rot="0">
            <a:off x="13439464" y="7975846"/>
            <a:ext cx="241796" cy="661632"/>
          </a:xfrm>
          <a:prstGeom prst="rect">
            <a:avLst/>
          </a:prstGeom>
        </p:spPr>
      </p:pic>
      <p:pic>
        <p:nvPicPr>
          <p:cNvPr name="Picture 13" id="13"/>
          <p:cNvPicPr>
            <a:picLocks noChangeAspect="true"/>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l="0" t="0" r="0" b="0"/>
          <a:stretch>
            <a:fillRect/>
          </a:stretch>
        </p:blipFill>
        <p:spPr>
          <a:xfrm flipH="false" flipV="false" rot="0">
            <a:off x="16195299" y="8023189"/>
            <a:ext cx="589454" cy="566947"/>
          </a:xfrm>
          <a:prstGeom prst="rect">
            <a:avLst/>
          </a:prstGeom>
        </p:spPr>
      </p:pic>
      <p:pic>
        <p:nvPicPr>
          <p:cNvPr name="Picture 14" id="14"/>
          <p:cNvPicPr>
            <a:picLocks noChangeAspect="true"/>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l="0" t="0" r="0" b="0"/>
          <a:stretch>
            <a:fillRect/>
          </a:stretch>
        </p:blipFill>
        <p:spPr>
          <a:xfrm flipH="false" flipV="false" rot="0">
            <a:off x="9016487" y="6394265"/>
            <a:ext cx="381341" cy="661632"/>
          </a:xfrm>
          <a:prstGeom prst="rect">
            <a:avLst/>
          </a:prstGeom>
        </p:spPr>
      </p:pic>
      <p:pic>
        <p:nvPicPr>
          <p:cNvPr name="Picture 15" id="15"/>
          <p:cNvPicPr>
            <a:picLocks noChangeAspect="true"/>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l="0" t="0" r="0" b="0"/>
          <a:stretch>
            <a:fillRect/>
          </a:stretch>
        </p:blipFill>
        <p:spPr>
          <a:xfrm flipH="false" flipV="false" rot="0">
            <a:off x="10427700" y="6394265"/>
            <a:ext cx="461939" cy="661632"/>
          </a:xfrm>
          <a:prstGeom prst="rect">
            <a:avLst/>
          </a:prstGeom>
        </p:spPr>
      </p:pic>
      <p:pic>
        <p:nvPicPr>
          <p:cNvPr name="Picture 16" id="16"/>
          <p:cNvPicPr>
            <a:picLocks noChangeAspect="true"/>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rcRect l="0" t="0" r="0" b="0"/>
          <a:stretch>
            <a:fillRect/>
          </a:stretch>
        </p:blipFill>
        <p:spPr>
          <a:xfrm flipH="false" flipV="false" rot="0">
            <a:off x="11834392" y="6394265"/>
            <a:ext cx="496825" cy="661632"/>
          </a:xfrm>
          <a:prstGeom prst="rect">
            <a:avLst/>
          </a:prstGeom>
        </p:spPr>
      </p:pic>
      <p:pic>
        <p:nvPicPr>
          <p:cNvPr name="Picture 17" id="17"/>
          <p:cNvPicPr>
            <a:picLocks noChangeAspect="true"/>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rcRect l="0" t="0" r="0" b="0"/>
          <a:stretch>
            <a:fillRect/>
          </a:stretch>
        </p:blipFill>
        <p:spPr>
          <a:xfrm flipH="false" flipV="false" rot="0">
            <a:off x="14777775" y="6394265"/>
            <a:ext cx="510058" cy="661632"/>
          </a:xfrm>
          <a:prstGeom prst="rect">
            <a:avLst/>
          </a:prstGeom>
        </p:spPr>
      </p:pic>
      <p:pic>
        <p:nvPicPr>
          <p:cNvPr name="Picture 18" id="18"/>
          <p:cNvPicPr>
            <a:picLocks noChangeAspect="true"/>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rcRect l="0" t="0" r="0" b="0"/>
          <a:stretch>
            <a:fillRect/>
          </a:stretch>
        </p:blipFill>
        <p:spPr>
          <a:xfrm flipH="false" flipV="false" rot="0">
            <a:off x="13414803" y="6394265"/>
            <a:ext cx="291118" cy="661632"/>
          </a:xfrm>
          <a:prstGeom prst="rect">
            <a:avLst/>
          </a:prstGeom>
        </p:spPr>
      </p:pic>
      <p:pic>
        <p:nvPicPr>
          <p:cNvPr name="Picture 19" id="19"/>
          <p:cNvPicPr>
            <a:picLocks noChangeAspect="true"/>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rcRect l="0" t="0" r="0" b="0"/>
          <a:stretch>
            <a:fillRect/>
          </a:stretch>
        </p:blipFill>
        <p:spPr>
          <a:xfrm flipH="false" flipV="false" rot="0">
            <a:off x="16232317" y="6467372"/>
            <a:ext cx="515418" cy="515418"/>
          </a:xfrm>
          <a:prstGeom prst="rect">
            <a:avLst/>
          </a:prstGeom>
        </p:spPr>
      </p:pic>
      <p:pic>
        <p:nvPicPr>
          <p:cNvPr name="Picture 20" id="20"/>
          <p:cNvPicPr>
            <a:picLocks noChangeAspect="true"/>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rcRect l="0" t="0" r="0" b="0"/>
          <a:stretch>
            <a:fillRect/>
          </a:stretch>
        </p:blipFill>
        <p:spPr>
          <a:xfrm flipH="false" flipV="false" rot="0">
            <a:off x="8908796" y="4852733"/>
            <a:ext cx="596723" cy="581534"/>
          </a:xfrm>
          <a:prstGeom prst="rect">
            <a:avLst/>
          </a:prstGeom>
        </p:spPr>
      </p:pic>
      <p:pic>
        <p:nvPicPr>
          <p:cNvPr name="Picture 21" id="21"/>
          <p:cNvPicPr>
            <a:picLocks noChangeAspect="true"/>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rcRect l="0" t="0" r="0" b="0"/>
          <a:stretch>
            <a:fillRect/>
          </a:stretch>
        </p:blipFill>
        <p:spPr>
          <a:xfrm flipH="false" flipV="false" rot="0">
            <a:off x="10415671" y="4812684"/>
            <a:ext cx="485999" cy="661632"/>
          </a:xfrm>
          <a:prstGeom prst="rect">
            <a:avLst/>
          </a:prstGeom>
        </p:spPr>
      </p:pic>
      <p:pic>
        <p:nvPicPr>
          <p:cNvPr name="Picture 22" id="22"/>
          <p:cNvPicPr>
            <a:picLocks noChangeAspect="true"/>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rcRect l="0" t="0" r="0" b="0"/>
          <a:stretch>
            <a:fillRect/>
          </a:stretch>
        </p:blipFill>
        <p:spPr>
          <a:xfrm flipH="false" flipV="false" rot="0">
            <a:off x="11788679" y="4812684"/>
            <a:ext cx="588251" cy="661632"/>
          </a:xfrm>
          <a:prstGeom prst="rect">
            <a:avLst/>
          </a:prstGeom>
        </p:spPr>
      </p:pic>
      <p:pic>
        <p:nvPicPr>
          <p:cNvPr name="Picture 23" id="23"/>
          <p:cNvPicPr>
            <a:picLocks noChangeAspect="true"/>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rcRect l="0" t="0" r="0" b="0"/>
          <a:stretch>
            <a:fillRect/>
          </a:stretch>
        </p:blipFill>
        <p:spPr>
          <a:xfrm flipH="false" flipV="false" rot="0">
            <a:off x="14774166" y="4812684"/>
            <a:ext cx="517276" cy="661632"/>
          </a:xfrm>
          <a:prstGeom prst="rect">
            <a:avLst/>
          </a:prstGeom>
        </p:spPr>
      </p:pic>
      <p:pic>
        <p:nvPicPr>
          <p:cNvPr name="Picture 24" id="24"/>
          <p:cNvPicPr>
            <a:picLocks noChangeAspect="true"/>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rcRect l="0" t="0" r="0" b="0"/>
          <a:stretch>
            <a:fillRect/>
          </a:stretch>
        </p:blipFill>
        <p:spPr>
          <a:xfrm flipH="false" flipV="false" rot="0">
            <a:off x="13217063" y="4866364"/>
            <a:ext cx="686597" cy="554271"/>
          </a:xfrm>
          <a:prstGeom prst="rect">
            <a:avLst/>
          </a:prstGeom>
        </p:spPr>
      </p:pic>
      <p:pic>
        <p:nvPicPr>
          <p:cNvPr name="Picture 25" id="25"/>
          <p:cNvPicPr>
            <a:picLocks noChangeAspect="true"/>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rcRect l="0" t="0" r="0" b="0"/>
          <a:stretch>
            <a:fillRect/>
          </a:stretch>
        </p:blipFill>
        <p:spPr>
          <a:xfrm flipH="false" flipV="false" rot="0">
            <a:off x="16161947" y="4910863"/>
            <a:ext cx="656157" cy="465275"/>
          </a:xfrm>
          <a:prstGeom prst="rect">
            <a:avLst/>
          </a:prstGeom>
        </p:spPr>
      </p:pic>
      <p:pic>
        <p:nvPicPr>
          <p:cNvPr name="Picture 26" id="26"/>
          <p:cNvPicPr>
            <a:picLocks noChangeAspect="true"/>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rcRect l="0" t="0" r="0" b="0"/>
          <a:stretch>
            <a:fillRect/>
          </a:stretch>
        </p:blipFill>
        <p:spPr>
          <a:xfrm flipH="false" flipV="false" rot="0">
            <a:off x="8839584" y="3231103"/>
            <a:ext cx="735147" cy="661632"/>
          </a:xfrm>
          <a:prstGeom prst="rect">
            <a:avLst/>
          </a:prstGeom>
        </p:spPr>
      </p:pic>
      <p:pic>
        <p:nvPicPr>
          <p:cNvPr name="Picture 27" id="27"/>
          <p:cNvPicPr>
            <a:picLocks noChangeAspect="true"/>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rcRect l="0" t="0" r="0" b="0"/>
          <a:stretch>
            <a:fillRect/>
          </a:stretch>
        </p:blipFill>
        <p:spPr>
          <a:xfrm flipH="false" flipV="false" rot="0">
            <a:off x="10368794" y="3263915"/>
            <a:ext cx="579752" cy="596007"/>
          </a:xfrm>
          <a:prstGeom prst="rect">
            <a:avLst/>
          </a:prstGeom>
        </p:spPr>
      </p:pic>
      <p:pic>
        <p:nvPicPr>
          <p:cNvPr name="Picture 28" id="28"/>
          <p:cNvPicPr>
            <a:picLocks noChangeAspect="true"/>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rcRect l="0" t="0" r="0" b="0"/>
          <a:stretch>
            <a:fillRect/>
          </a:stretch>
        </p:blipFill>
        <p:spPr>
          <a:xfrm flipH="false" flipV="false" rot="0">
            <a:off x="11775296" y="3263915"/>
            <a:ext cx="615017" cy="596007"/>
          </a:xfrm>
          <a:prstGeom prst="rect">
            <a:avLst/>
          </a:prstGeom>
        </p:spPr>
      </p:pic>
      <p:pic>
        <p:nvPicPr>
          <p:cNvPr name="Picture 29" id="29"/>
          <p:cNvPicPr>
            <a:picLocks noChangeAspect="true"/>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rcRect l="0" t="0" r="0" b="0"/>
          <a:stretch>
            <a:fillRect/>
          </a:stretch>
        </p:blipFill>
        <p:spPr>
          <a:xfrm flipH="false" flipV="false" rot="0">
            <a:off x="14697723" y="3231103"/>
            <a:ext cx="670161" cy="661632"/>
          </a:xfrm>
          <a:prstGeom prst="rect">
            <a:avLst/>
          </a:prstGeom>
        </p:spPr>
      </p:pic>
      <p:pic>
        <p:nvPicPr>
          <p:cNvPr name="Picture 30" id="30"/>
          <p:cNvPicPr>
            <a:picLocks noChangeAspect="true"/>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rcRect l="0" t="0" r="0" b="0"/>
          <a:stretch>
            <a:fillRect/>
          </a:stretch>
        </p:blipFill>
        <p:spPr>
          <a:xfrm flipH="false" flipV="false" rot="0">
            <a:off x="13312550" y="3231103"/>
            <a:ext cx="495622" cy="661632"/>
          </a:xfrm>
          <a:prstGeom prst="rect">
            <a:avLst/>
          </a:prstGeom>
        </p:spPr>
      </p:pic>
      <p:pic>
        <p:nvPicPr>
          <p:cNvPr name="Picture 31" id="31"/>
          <p:cNvPicPr>
            <a:picLocks noChangeAspect="true"/>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rcRect l="0" t="0" r="0" b="0"/>
          <a:stretch>
            <a:fillRect/>
          </a:stretch>
        </p:blipFill>
        <p:spPr>
          <a:xfrm flipH="false" flipV="false" rot="0">
            <a:off x="16272890" y="3231103"/>
            <a:ext cx="434271" cy="661632"/>
          </a:xfrm>
          <a:prstGeom prst="rect">
            <a:avLst/>
          </a:prstGeom>
        </p:spPr>
      </p:pic>
      <p:grpSp>
        <p:nvGrpSpPr>
          <p:cNvPr name="Group 32" id="32"/>
          <p:cNvGrpSpPr/>
          <p:nvPr/>
        </p:nvGrpSpPr>
        <p:grpSpPr>
          <a:xfrm rot="0">
            <a:off x="795293" y="1801067"/>
            <a:ext cx="7738270" cy="6684866"/>
            <a:chOff x="0" y="0"/>
            <a:chExt cx="10317694" cy="8913155"/>
          </a:xfrm>
        </p:grpSpPr>
        <p:sp>
          <p:nvSpPr>
            <p:cNvPr name="TextBox 33" id="33"/>
            <p:cNvSpPr txBox="true"/>
            <p:nvPr/>
          </p:nvSpPr>
          <p:spPr>
            <a:xfrm rot="0">
              <a:off x="0" y="23516"/>
              <a:ext cx="10317694" cy="957326"/>
            </a:xfrm>
            <a:prstGeom prst="rect">
              <a:avLst/>
            </a:prstGeom>
          </p:spPr>
          <p:txBody>
            <a:bodyPr anchor="t" rtlCol="false" tIns="0" lIns="0" bIns="0" rIns="0">
              <a:spAutoFit/>
            </a:bodyPr>
            <a:lstStyle/>
            <a:p>
              <a:pPr algn="l" marL="0" indent="0" lvl="0">
                <a:lnSpc>
                  <a:spcPts val="5528"/>
                </a:lnSpc>
                <a:spcBef>
                  <a:spcPct val="0"/>
                </a:spcBef>
              </a:pPr>
              <a:r>
                <a:rPr lang="en-US" sz="4850" spc="-53">
                  <a:solidFill>
                    <a:srgbClr val="2B4B82"/>
                  </a:solidFill>
                  <a:latin typeface="Josefin Sans Bold"/>
                </a:rPr>
                <a:t>Phần 4: Tài liệu tham khảo</a:t>
              </a:r>
            </a:p>
          </p:txBody>
        </p:sp>
        <p:sp>
          <p:nvSpPr>
            <p:cNvPr name="TextBox 34" id="34"/>
            <p:cNvSpPr txBox="true"/>
            <p:nvPr/>
          </p:nvSpPr>
          <p:spPr>
            <a:xfrm rot="0">
              <a:off x="0" y="1307125"/>
              <a:ext cx="10317694" cy="7593965"/>
            </a:xfrm>
            <a:prstGeom prst="rect">
              <a:avLst/>
            </a:prstGeom>
          </p:spPr>
          <p:txBody>
            <a:bodyPr anchor="t" rtlCol="false" tIns="0" lIns="0" bIns="0" rIns="0">
              <a:spAutoFit/>
            </a:bodyPr>
            <a:lstStyle/>
            <a:p>
              <a:pPr>
                <a:lnSpc>
                  <a:spcPts val="3045"/>
                </a:lnSpc>
              </a:pPr>
              <a:r>
                <a:rPr lang="en-US" sz="2175">
                  <a:solidFill>
                    <a:srgbClr val="2B4B82"/>
                  </a:solidFill>
                  <a:latin typeface="Josefin Sans Regular"/>
                </a:rPr>
                <a:t>1.    </a:t>
              </a:r>
              <a:r>
                <a:rPr lang="en-US" sz="2175" u="sng">
                  <a:solidFill>
                    <a:srgbClr val="2B4B82"/>
                  </a:solidFill>
                  <a:latin typeface="Josefin Sans Regular"/>
                  <a:hlinkClick r:id="rId62" tooltip="https://www.scaler.com/topics/data-structures/priority-queue-in-data-structure/"/>
                </a:rPr>
                <a:t>https://www.scaler.com/topics/data-structures/priority-queue-in-data-structure/</a:t>
              </a:r>
              <a:r>
                <a:rPr lang="en-US" sz="2175">
                  <a:solidFill>
                    <a:srgbClr val="2B4B82"/>
                  </a:solidFill>
                  <a:latin typeface="Josefin Sans Regular"/>
                </a:rPr>
                <a:t> </a:t>
              </a:r>
            </a:p>
            <a:p>
              <a:pPr>
                <a:lnSpc>
                  <a:spcPts val="3045"/>
                </a:lnSpc>
              </a:pPr>
              <a:r>
                <a:rPr lang="en-US" sz="2175">
                  <a:solidFill>
                    <a:srgbClr val="2B4B82"/>
                  </a:solidFill>
                  <a:latin typeface="Josefin Sans Regular"/>
                </a:rPr>
                <a:t>2.    </a:t>
              </a:r>
              <a:r>
                <a:rPr lang="en-US" sz="2175" u="sng">
                  <a:solidFill>
                    <a:srgbClr val="2B4B82"/>
                  </a:solidFill>
                  <a:latin typeface="Josefin Sans Regular"/>
                  <a:hlinkClick r:id="rId63" tooltip="https://www.geeksforgeeks.org/multilevel-queue-mlq-cpu-scheduling/"/>
                </a:rPr>
                <a:t>https://www.geeksforgeeks.org/multilevel-queue-mlq-cpu-scheduling/</a:t>
              </a:r>
            </a:p>
            <a:p>
              <a:pPr>
                <a:lnSpc>
                  <a:spcPts val="3045"/>
                </a:lnSpc>
              </a:pPr>
              <a:r>
                <a:rPr lang="en-US" sz="2175">
                  <a:solidFill>
                    <a:srgbClr val="2B4B82"/>
                  </a:solidFill>
                  <a:latin typeface="Josefin Sans Regular"/>
                </a:rPr>
                <a:t>3.    </a:t>
              </a:r>
              <a:r>
                <a:rPr lang="en-US" sz="2175" u="sng">
                  <a:solidFill>
                    <a:srgbClr val="2B4B82"/>
                  </a:solidFill>
                  <a:latin typeface="Josefin Sans Regular"/>
                  <a:hlinkClick r:id="rId64" tooltip="https://www.prepbytes.com/blog/queues/multilevel-queue-mlq-cpu-scheduling"/>
                </a:rPr>
                <a:t>https://www.prepbytes.com/blog/queues/multilevel-queue-mlq-cpu-scheduling</a:t>
              </a:r>
              <a:r>
                <a:rPr lang="en-US" sz="2175">
                  <a:solidFill>
                    <a:srgbClr val="2B4B82"/>
                  </a:solidFill>
                  <a:latin typeface="Josefin Sans Regular"/>
                </a:rPr>
                <a:t> </a:t>
              </a:r>
            </a:p>
            <a:p>
              <a:pPr>
                <a:lnSpc>
                  <a:spcPts val="3045"/>
                </a:lnSpc>
              </a:pPr>
              <a:r>
                <a:rPr lang="en-US" sz="2175">
                  <a:solidFill>
                    <a:srgbClr val="2B4B82"/>
                  </a:solidFill>
                  <a:latin typeface="Josefin Sans Regular"/>
                </a:rPr>
                <a:t>4.    </a:t>
              </a:r>
              <a:r>
                <a:rPr lang="en-US" sz="2175" u="sng">
                  <a:solidFill>
                    <a:srgbClr val="2B4B82"/>
                  </a:solidFill>
                  <a:latin typeface="Josefin Sans Regular"/>
                  <a:hlinkClick r:id="rId65" tooltip="https://www.geeksforgeeks.org/difference-between-paging-and-segmentation/"/>
                </a:rPr>
                <a:t>https://www.geeksforgeeks.org/difference-between-paging-and-segmentation/</a:t>
              </a:r>
              <a:r>
                <a:rPr lang="en-US" sz="2175">
                  <a:solidFill>
                    <a:srgbClr val="2B4B82"/>
                  </a:solidFill>
                  <a:latin typeface="Josefin Sans Regular"/>
                </a:rPr>
                <a:t> </a:t>
              </a:r>
            </a:p>
            <a:p>
              <a:pPr>
                <a:lnSpc>
                  <a:spcPts val="3045"/>
                </a:lnSpc>
              </a:pPr>
              <a:r>
                <a:rPr lang="en-US" sz="2175">
                  <a:solidFill>
                    <a:srgbClr val="2B4B82"/>
                  </a:solidFill>
                  <a:latin typeface="Josefin Sans Regular"/>
                </a:rPr>
                <a:t>5.    </a:t>
              </a:r>
              <a:r>
                <a:rPr lang="en-US" sz="2175" u="sng">
                  <a:solidFill>
                    <a:srgbClr val="2B4B82"/>
                  </a:solidFill>
                  <a:latin typeface="Josefin Sans Regular"/>
                  <a:hlinkClick r:id="rId66" tooltip="https://www.scaler.com/topics/operating-system/segmentation-in-os/"/>
                </a:rPr>
                <a:t>https://www.scaler.com/topics/operating-system/segmentation-in-os/</a:t>
              </a:r>
              <a:r>
                <a:rPr lang="en-US" sz="2175">
                  <a:solidFill>
                    <a:srgbClr val="2B4B82"/>
                  </a:solidFill>
                  <a:latin typeface="Josefin Sans Regular"/>
                </a:rPr>
                <a:t> </a:t>
              </a:r>
            </a:p>
            <a:p>
              <a:pPr>
                <a:lnSpc>
                  <a:spcPts val="3045"/>
                </a:lnSpc>
              </a:pPr>
              <a:r>
                <a:rPr lang="en-US" sz="2175">
                  <a:solidFill>
                    <a:srgbClr val="2B4B82"/>
                  </a:solidFill>
                  <a:latin typeface="Josefin Sans Regular"/>
                </a:rPr>
                <a:t>6.    </a:t>
              </a:r>
              <a:r>
                <a:rPr lang="en-US" sz="2175" u="sng">
                  <a:solidFill>
                    <a:srgbClr val="2B4B82"/>
                  </a:solidFill>
                  <a:latin typeface="Josefin Sans Regular"/>
                  <a:hlinkClick r:id="rId67" tooltip="https://www.geeksforgeeks.org/multilevel-paging-in-operating-system/"/>
                </a:rPr>
                <a:t>https://www.geeksforgeeks.org/multilevel-paging-in-operating-system/</a:t>
              </a:r>
              <a:r>
                <a:rPr lang="en-US" sz="2175">
                  <a:solidFill>
                    <a:srgbClr val="2B4B82"/>
                  </a:solidFill>
                  <a:latin typeface="Josefin Sans Regular"/>
                </a:rPr>
                <a:t> </a:t>
              </a:r>
            </a:p>
            <a:p>
              <a:pPr>
                <a:lnSpc>
                  <a:spcPts val="3045"/>
                </a:lnSpc>
              </a:pPr>
              <a:r>
                <a:rPr lang="en-US" sz="2175">
                  <a:solidFill>
                    <a:srgbClr val="2B4B82"/>
                  </a:solidFill>
                  <a:latin typeface="Josefin Sans Regular"/>
                </a:rPr>
                <a:t>7.    </a:t>
              </a:r>
              <a:r>
                <a:rPr lang="en-US" sz="2175" u="sng">
                  <a:solidFill>
                    <a:srgbClr val="2B4B82"/>
                  </a:solidFill>
                  <a:latin typeface="Josefin Sans Regular"/>
                  <a:hlinkClick r:id="rId68" tooltip="https://www.geeksforgeeks.org/paged-segmentation-and-segmented-paging/"/>
                </a:rPr>
                <a:t>https://www.geeksforgeeks.org/paged-segmentation-and-segmented-paging/</a:t>
              </a:r>
              <a:r>
                <a:rPr lang="en-US" sz="2175">
                  <a:solidFill>
                    <a:srgbClr val="2B4B82"/>
                  </a:solidFill>
                  <a:latin typeface="Josefin Sans Regular"/>
                </a:rPr>
                <a:t> </a:t>
              </a:r>
            </a:p>
            <a:p>
              <a:pPr algn="l" marL="0" indent="0" lvl="0">
                <a:lnSpc>
                  <a:spcPts val="3045"/>
                </a:lnSpc>
                <a:spcBef>
                  <a:spcPct val="0"/>
                </a:spcBef>
              </a:pPr>
            </a:p>
          </p:txBody>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854137" y="3018272"/>
            <a:ext cx="7411325" cy="4635447"/>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976014" y="7483497"/>
            <a:ext cx="3289448" cy="2057400"/>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320348" y="712171"/>
            <a:ext cx="3289448" cy="2057400"/>
          </a:xfrm>
          <a:prstGeom prst="rect">
            <a:avLst/>
          </a:prstGeom>
        </p:spPr>
      </p:pic>
      <p:grpSp>
        <p:nvGrpSpPr>
          <p:cNvPr name="Group 5" id="5"/>
          <p:cNvGrpSpPr/>
          <p:nvPr/>
        </p:nvGrpSpPr>
        <p:grpSpPr>
          <a:xfrm rot="0">
            <a:off x="1028700" y="1740871"/>
            <a:ext cx="7704354" cy="5331213"/>
            <a:chOff x="0" y="0"/>
            <a:chExt cx="10272472" cy="7108284"/>
          </a:xfrm>
        </p:grpSpPr>
        <p:sp>
          <p:nvSpPr>
            <p:cNvPr name="TextBox 6" id="6"/>
            <p:cNvSpPr txBox="true"/>
            <p:nvPr/>
          </p:nvSpPr>
          <p:spPr>
            <a:xfrm rot="0">
              <a:off x="0" y="190500"/>
              <a:ext cx="10272472" cy="1447800"/>
            </a:xfrm>
            <a:prstGeom prst="rect">
              <a:avLst/>
            </a:prstGeom>
          </p:spPr>
          <p:txBody>
            <a:bodyPr anchor="t" rtlCol="false" tIns="0" lIns="0" bIns="0" rIns="0">
              <a:spAutoFit/>
            </a:bodyPr>
            <a:lstStyle/>
            <a:p>
              <a:pPr>
                <a:lnSpc>
                  <a:spcPts val="7694"/>
                </a:lnSpc>
              </a:pPr>
              <a:r>
                <a:rPr lang="en-US" sz="8099" spc="-80">
                  <a:solidFill>
                    <a:srgbClr val="2B4B82"/>
                  </a:solidFill>
                  <a:latin typeface="Josefin Sans Bold Bold"/>
                </a:rPr>
                <a:t>Thank you</a:t>
              </a:r>
            </a:p>
          </p:txBody>
        </p:sp>
        <p:sp>
          <p:nvSpPr>
            <p:cNvPr name="TextBox 7" id="7"/>
            <p:cNvSpPr txBox="true"/>
            <p:nvPr/>
          </p:nvSpPr>
          <p:spPr>
            <a:xfrm rot="0">
              <a:off x="0" y="1689787"/>
              <a:ext cx="10272472" cy="5420614"/>
            </a:xfrm>
            <a:prstGeom prst="rect">
              <a:avLst/>
            </a:prstGeom>
          </p:spPr>
          <p:txBody>
            <a:bodyPr anchor="t" rtlCol="false" tIns="0" lIns="0" bIns="0" rIns="0">
              <a:spAutoFit/>
            </a:bodyPr>
            <a:lstStyle/>
            <a:p>
              <a:pPr>
                <a:lnSpc>
                  <a:spcPts val="4056"/>
                </a:lnSpc>
              </a:pPr>
              <a:r>
                <a:rPr lang="en-US" sz="2400" spc="480">
                  <a:solidFill>
                    <a:srgbClr val="2B4B82"/>
                  </a:solidFill>
                  <a:latin typeface="Josefin Sans Regular"/>
                </a:rPr>
                <a:t>CẢM ƠN CÁC BẠN VÀ THẦY ĐÃ LẮNG NGHE.</a:t>
              </a:r>
            </a:p>
            <a:p>
              <a:pPr>
                <a:lnSpc>
                  <a:spcPts val="4055"/>
                </a:lnSpc>
              </a:pPr>
              <a:r>
                <a:rPr lang="en-US" sz="2399" spc="479">
                  <a:solidFill>
                    <a:srgbClr val="2B4B82"/>
                  </a:solidFill>
                  <a:latin typeface="Josefin Sans Regular"/>
                </a:rPr>
                <a:t>NHÓM ĐÃ NGHIÊN CỨU VÀ HOÀN THÀNH ĐỀ TÀI NHƯNG VẪN CÒN NHIỀU THIẾU SÓT, HI VỌNG NHẬN ĐƯỢC SỰ QUAN TÂM VÀ GÓP Ý TỪ GIẢNG VIÊN CŨNG NHƯ CÁC BẠN ĐỂ CẢI THIỆN HƠN.</a:t>
              </a:r>
            </a:p>
          </p:txBody>
        </p:sp>
      </p:grpSp>
      <p:sp>
        <p:nvSpPr>
          <p:cNvPr name="TextBox 8" id="8"/>
          <p:cNvSpPr txBox="true"/>
          <p:nvPr/>
        </p:nvSpPr>
        <p:spPr>
          <a:xfrm rot="0">
            <a:off x="1028700" y="7479945"/>
            <a:ext cx="7704354" cy="1276350"/>
          </a:xfrm>
          <a:prstGeom prst="rect">
            <a:avLst/>
          </a:prstGeom>
        </p:spPr>
        <p:txBody>
          <a:bodyPr anchor="t" rtlCol="false" tIns="0" lIns="0" bIns="0" rIns="0">
            <a:spAutoFit/>
          </a:bodyPr>
          <a:lstStyle/>
          <a:p>
            <a:pPr>
              <a:lnSpc>
                <a:spcPts val="3359"/>
              </a:lnSpc>
              <a:spcBef>
                <a:spcPct val="0"/>
              </a:spcBef>
            </a:pPr>
            <a:r>
              <a:rPr lang="en-US" sz="2799">
                <a:solidFill>
                  <a:srgbClr val="2B4B82"/>
                </a:solidFill>
                <a:latin typeface="Josefin Sans Bold"/>
              </a:rPr>
              <a:t>Link Canva ppt: https://www.canva.com/design/DAFjU08R1Kw/B7Dbw9YakaKDi0OE8479Fw/edit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TextBox 2" id="2"/>
          <p:cNvSpPr txBox="true"/>
          <p:nvPr/>
        </p:nvSpPr>
        <p:spPr>
          <a:xfrm rot="0">
            <a:off x="1028700" y="1009650"/>
            <a:ext cx="16135350" cy="990600"/>
          </a:xfrm>
          <a:prstGeom prst="rect">
            <a:avLst/>
          </a:prstGeom>
        </p:spPr>
        <p:txBody>
          <a:bodyPr anchor="t" rtlCol="false" tIns="0" lIns="0" bIns="0" rIns="0">
            <a:spAutoFit/>
          </a:bodyPr>
          <a:lstStyle/>
          <a:p>
            <a:pPr algn="ctr">
              <a:lnSpc>
                <a:spcPts val="7680"/>
              </a:lnSpc>
            </a:pPr>
            <a:r>
              <a:rPr lang="en-US" sz="6400">
                <a:solidFill>
                  <a:srgbClr val="2B4B82"/>
                </a:solidFill>
                <a:latin typeface="Josefin Sans Bold Bold"/>
              </a:rPr>
              <a:t>Table of contents</a:t>
            </a:r>
          </a:p>
        </p:txBody>
      </p:sp>
      <p:grpSp>
        <p:nvGrpSpPr>
          <p:cNvPr name="Group 3" id="3"/>
          <p:cNvGrpSpPr/>
          <p:nvPr/>
        </p:nvGrpSpPr>
        <p:grpSpPr>
          <a:xfrm rot="0">
            <a:off x="5658909" y="4174789"/>
            <a:ext cx="2766940" cy="1496942"/>
            <a:chOff x="0" y="0"/>
            <a:chExt cx="3689254" cy="1995923"/>
          </a:xfrm>
        </p:grpSpPr>
        <p:sp>
          <p:nvSpPr>
            <p:cNvPr name="TextBox 4" id="4"/>
            <p:cNvSpPr txBox="true"/>
            <p:nvPr/>
          </p:nvSpPr>
          <p:spPr>
            <a:xfrm rot="0">
              <a:off x="0" y="-66675"/>
              <a:ext cx="3689254" cy="710842"/>
            </a:xfrm>
            <a:prstGeom prst="rect">
              <a:avLst/>
            </a:prstGeom>
          </p:spPr>
          <p:txBody>
            <a:bodyPr anchor="t" rtlCol="false" tIns="0" lIns="0" bIns="0" rIns="0">
              <a:spAutoFit/>
            </a:bodyPr>
            <a:lstStyle/>
            <a:p>
              <a:pPr algn="ctr">
                <a:lnSpc>
                  <a:spcPts val="4516"/>
                </a:lnSpc>
              </a:pPr>
              <a:r>
                <a:rPr lang="en-US" sz="3225" spc="551">
                  <a:solidFill>
                    <a:srgbClr val="2B4B82"/>
                  </a:solidFill>
                  <a:latin typeface="Josefin Sans Bold Bold"/>
                </a:rPr>
                <a:t>PHẦN</a:t>
              </a:r>
            </a:p>
          </p:txBody>
        </p:sp>
        <p:sp>
          <p:nvSpPr>
            <p:cNvPr name="TextBox 5" id="5"/>
            <p:cNvSpPr txBox="true"/>
            <p:nvPr/>
          </p:nvSpPr>
          <p:spPr>
            <a:xfrm rot="0">
              <a:off x="0" y="2052644"/>
              <a:ext cx="3689254" cy="533648"/>
            </a:xfrm>
            <a:prstGeom prst="rect">
              <a:avLst/>
            </a:prstGeom>
          </p:spPr>
          <p:txBody>
            <a:bodyPr anchor="t" rtlCol="false" tIns="0" lIns="0" bIns="0" rIns="0">
              <a:spAutoFit/>
            </a:bodyPr>
            <a:lstStyle/>
            <a:p>
              <a:pPr algn="ctr">
                <a:lnSpc>
                  <a:spcPts val="3387"/>
                </a:lnSpc>
              </a:pPr>
            </a:p>
          </p:txBody>
        </p:sp>
        <p:sp>
          <p:nvSpPr>
            <p:cNvPr name="TextBox 6" id="6"/>
            <p:cNvSpPr txBox="true"/>
            <p:nvPr/>
          </p:nvSpPr>
          <p:spPr>
            <a:xfrm rot="0">
              <a:off x="0" y="1042791"/>
              <a:ext cx="3689254" cy="622130"/>
            </a:xfrm>
            <a:prstGeom prst="rect">
              <a:avLst/>
            </a:prstGeom>
          </p:spPr>
          <p:txBody>
            <a:bodyPr anchor="t" rtlCol="false" tIns="0" lIns="0" bIns="0" rIns="0">
              <a:spAutoFit/>
            </a:bodyPr>
            <a:lstStyle/>
            <a:p>
              <a:pPr algn="ctr">
                <a:lnSpc>
                  <a:spcPts val="3871"/>
                </a:lnSpc>
              </a:pPr>
              <a:r>
                <a:rPr lang="en-US" sz="2765">
                  <a:solidFill>
                    <a:srgbClr val="2B4B82"/>
                  </a:solidFill>
                  <a:latin typeface="Josefin Sans Bold Bold"/>
                </a:rPr>
                <a:t>Quản lý bộ nhớ</a:t>
              </a:r>
            </a:p>
          </p:txBody>
        </p:sp>
      </p:grpSp>
      <p:grpSp>
        <p:nvGrpSpPr>
          <p:cNvPr name="Group 7" id="7"/>
          <p:cNvGrpSpPr/>
          <p:nvPr/>
        </p:nvGrpSpPr>
        <p:grpSpPr>
          <a:xfrm rot="0">
            <a:off x="1672121" y="4174789"/>
            <a:ext cx="2833461" cy="1243861"/>
            <a:chOff x="0" y="0"/>
            <a:chExt cx="3777948" cy="1658482"/>
          </a:xfrm>
        </p:grpSpPr>
        <p:sp>
          <p:nvSpPr>
            <p:cNvPr name="TextBox 8" id="8"/>
            <p:cNvSpPr txBox="true"/>
            <p:nvPr/>
          </p:nvSpPr>
          <p:spPr>
            <a:xfrm rot="0">
              <a:off x="0" y="-66675"/>
              <a:ext cx="3777948" cy="710842"/>
            </a:xfrm>
            <a:prstGeom prst="rect">
              <a:avLst/>
            </a:prstGeom>
          </p:spPr>
          <p:txBody>
            <a:bodyPr anchor="t" rtlCol="false" tIns="0" lIns="0" bIns="0" rIns="0">
              <a:spAutoFit/>
            </a:bodyPr>
            <a:lstStyle/>
            <a:p>
              <a:pPr algn="ctr">
                <a:lnSpc>
                  <a:spcPts val="4516"/>
                </a:lnSpc>
              </a:pPr>
              <a:r>
                <a:rPr lang="en-US" sz="3225" spc="551">
                  <a:solidFill>
                    <a:srgbClr val="2B4B82"/>
                  </a:solidFill>
                  <a:latin typeface="Josefin Sans Bold Bold"/>
                </a:rPr>
                <a:t>PHẦN</a:t>
              </a:r>
            </a:p>
          </p:txBody>
        </p:sp>
        <p:sp>
          <p:nvSpPr>
            <p:cNvPr name="TextBox 9" id="9"/>
            <p:cNvSpPr txBox="true"/>
            <p:nvPr/>
          </p:nvSpPr>
          <p:spPr>
            <a:xfrm rot="0">
              <a:off x="0" y="1036351"/>
              <a:ext cx="3777948" cy="622130"/>
            </a:xfrm>
            <a:prstGeom prst="rect">
              <a:avLst/>
            </a:prstGeom>
          </p:spPr>
          <p:txBody>
            <a:bodyPr anchor="t" rtlCol="false" tIns="0" lIns="0" bIns="0" rIns="0">
              <a:spAutoFit/>
            </a:bodyPr>
            <a:lstStyle/>
            <a:p>
              <a:pPr algn="ctr">
                <a:lnSpc>
                  <a:spcPts val="3871"/>
                </a:lnSpc>
              </a:pPr>
              <a:r>
                <a:rPr lang="en-US" sz="2765">
                  <a:solidFill>
                    <a:srgbClr val="2B4B82"/>
                  </a:solidFill>
                  <a:latin typeface="Josefin Sans Bold"/>
                </a:rPr>
                <a:t>Định thời</a:t>
              </a:r>
            </a:p>
          </p:txBody>
        </p:sp>
      </p:grpSp>
      <p:grpSp>
        <p:nvGrpSpPr>
          <p:cNvPr name="Group 10" id="10"/>
          <p:cNvGrpSpPr/>
          <p:nvPr/>
        </p:nvGrpSpPr>
        <p:grpSpPr>
          <a:xfrm rot="0">
            <a:off x="9253562" y="4174789"/>
            <a:ext cx="3129750" cy="1496942"/>
            <a:chOff x="0" y="0"/>
            <a:chExt cx="4172999" cy="1995923"/>
          </a:xfrm>
        </p:grpSpPr>
        <p:sp>
          <p:nvSpPr>
            <p:cNvPr name="TextBox 11" id="11"/>
            <p:cNvSpPr txBox="true"/>
            <p:nvPr/>
          </p:nvSpPr>
          <p:spPr>
            <a:xfrm rot="0">
              <a:off x="0" y="-66675"/>
              <a:ext cx="4172999" cy="710842"/>
            </a:xfrm>
            <a:prstGeom prst="rect">
              <a:avLst/>
            </a:prstGeom>
          </p:spPr>
          <p:txBody>
            <a:bodyPr anchor="t" rtlCol="false" tIns="0" lIns="0" bIns="0" rIns="0">
              <a:spAutoFit/>
            </a:bodyPr>
            <a:lstStyle/>
            <a:p>
              <a:pPr algn="ctr">
                <a:lnSpc>
                  <a:spcPts val="4516"/>
                </a:lnSpc>
              </a:pPr>
              <a:r>
                <a:rPr lang="en-US" sz="3225" spc="551">
                  <a:solidFill>
                    <a:srgbClr val="2B4B82"/>
                  </a:solidFill>
                  <a:latin typeface="Josefin Sans Bold Bold"/>
                </a:rPr>
                <a:t>PHẦN</a:t>
              </a:r>
            </a:p>
          </p:txBody>
        </p:sp>
        <p:sp>
          <p:nvSpPr>
            <p:cNvPr name="TextBox 12" id="12"/>
            <p:cNvSpPr txBox="true"/>
            <p:nvPr/>
          </p:nvSpPr>
          <p:spPr>
            <a:xfrm rot="0">
              <a:off x="0" y="2052644"/>
              <a:ext cx="4172999" cy="533648"/>
            </a:xfrm>
            <a:prstGeom prst="rect">
              <a:avLst/>
            </a:prstGeom>
          </p:spPr>
          <p:txBody>
            <a:bodyPr anchor="t" rtlCol="false" tIns="0" lIns="0" bIns="0" rIns="0">
              <a:spAutoFit/>
            </a:bodyPr>
            <a:lstStyle/>
            <a:p>
              <a:pPr algn="ctr">
                <a:lnSpc>
                  <a:spcPts val="3387"/>
                </a:lnSpc>
              </a:pPr>
            </a:p>
          </p:txBody>
        </p:sp>
        <p:sp>
          <p:nvSpPr>
            <p:cNvPr name="TextBox 13" id="13"/>
            <p:cNvSpPr txBox="true"/>
            <p:nvPr/>
          </p:nvSpPr>
          <p:spPr>
            <a:xfrm rot="0">
              <a:off x="0" y="1042791"/>
              <a:ext cx="4172999" cy="622130"/>
            </a:xfrm>
            <a:prstGeom prst="rect">
              <a:avLst/>
            </a:prstGeom>
          </p:spPr>
          <p:txBody>
            <a:bodyPr anchor="t" rtlCol="false" tIns="0" lIns="0" bIns="0" rIns="0">
              <a:spAutoFit/>
            </a:bodyPr>
            <a:lstStyle/>
            <a:p>
              <a:pPr algn="ctr">
                <a:lnSpc>
                  <a:spcPts val="3871"/>
                </a:lnSpc>
              </a:pPr>
              <a:r>
                <a:rPr lang="en-US" sz="2765">
                  <a:solidFill>
                    <a:srgbClr val="2B4B82"/>
                  </a:solidFill>
                  <a:latin typeface="Josefin Sans Bold Bold"/>
                </a:rPr>
                <a:t>Put It All Together</a:t>
              </a:r>
            </a:p>
          </p:txBody>
        </p:sp>
      </p:grpSp>
      <p:grpSp>
        <p:nvGrpSpPr>
          <p:cNvPr name="Group 14" id="14"/>
          <p:cNvGrpSpPr/>
          <p:nvPr/>
        </p:nvGrpSpPr>
        <p:grpSpPr>
          <a:xfrm rot="0">
            <a:off x="13535546" y="4174789"/>
            <a:ext cx="2833461" cy="2967552"/>
            <a:chOff x="0" y="0"/>
            <a:chExt cx="3777948" cy="3956737"/>
          </a:xfrm>
        </p:grpSpPr>
        <p:sp>
          <p:nvSpPr>
            <p:cNvPr name="TextBox 15" id="15"/>
            <p:cNvSpPr txBox="true"/>
            <p:nvPr/>
          </p:nvSpPr>
          <p:spPr>
            <a:xfrm rot="0">
              <a:off x="0" y="-66675"/>
              <a:ext cx="3777948" cy="710842"/>
            </a:xfrm>
            <a:prstGeom prst="rect">
              <a:avLst/>
            </a:prstGeom>
          </p:spPr>
          <p:txBody>
            <a:bodyPr anchor="t" rtlCol="false" tIns="0" lIns="0" bIns="0" rIns="0">
              <a:spAutoFit/>
            </a:bodyPr>
            <a:lstStyle/>
            <a:p>
              <a:pPr algn="ctr">
                <a:lnSpc>
                  <a:spcPts val="4516"/>
                </a:lnSpc>
              </a:pPr>
              <a:r>
                <a:rPr lang="en-US" sz="3225" spc="551">
                  <a:solidFill>
                    <a:srgbClr val="2B4B82"/>
                  </a:solidFill>
                  <a:latin typeface="Josefin Sans Bold Bold"/>
                </a:rPr>
                <a:t>PHẦN</a:t>
              </a:r>
            </a:p>
          </p:txBody>
        </p:sp>
        <p:sp>
          <p:nvSpPr>
            <p:cNvPr name="TextBox 16" id="16"/>
            <p:cNvSpPr txBox="true"/>
            <p:nvPr/>
          </p:nvSpPr>
          <p:spPr>
            <a:xfrm rot="0">
              <a:off x="0" y="4019060"/>
              <a:ext cx="3777948" cy="533648"/>
            </a:xfrm>
            <a:prstGeom prst="rect">
              <a:avLst/>
            </a:prstGeom>
          </p:spPr>
          <p:txBody>
            <a:bodyPr anchor="t" rtlCol="false" tIns="0" lIns="0" bIns="0" rIns="0">
              <a:spAutoFit/>
            </a:bodyPr>
            <a:lstStyle/>
            <a:p>
              <a:pPr algn="ctr">
                <a:lnSpc>
                  <a:spcPts val="3387"/>
                </a:lnSpc>
              </a:pPr>
            </a:p>
          </p:txBody>
        </p:sp>
        <p:sp>
          <p:nvSpPr>
            <p:cNvPr name="TextBox 17" id="17"/>
            <p:cNvSpPr txBox="true"/>
            <p:nvPr/>
          </p:nvSpPr>
          <p:spPr>
            <a:xfrm rot="0">
              <a:off x="0" y="1042791"/>
              <a:ext cx="3777948" cy="1271227"/>
            </a:xfrm>
            <a:prstGeom prst="rect">
              <a:avLst/>
            </a:prstGeom>
          </p:spPr>
          <p:txBody>
            <a:bodyPr anchor="t" rtlCol="false" tIns="0" lIns="0" bIns="0" rIns="0">
              <a:spAutoFit/>
            </a:bodyPr>
            <a:lstStyle/>
            <a:p>
              <a:pPr algn="ctr">
                <a:lnSpc>
                  <a:spcPts val="3871"/>
                </a:lnSpc>
              </a:pPr>
              <a:r>
                <a:rPr lang="en-US" sz="2765">
                  <a:solidFill>
                    <a:srgbClr val="2B4B82"/>
                  </a:solidFill>
                  <a:latin typeface="Josefin Sans Bold Bold"/>
                </a:rPr>
                <a:t>Tài liệu tham khảo</a:t>
              </a:r>
            </a:p>
          </p:txBody>
        </p:sp>
      </p:grpSp>
      <p:grpSp>
        <p:nvGrpSpPr>
          <p:cNvPr name="Group 18" id="18"/>
          <p:cNvGrpSpPr/>
          <p:nvPr/>
        </p:nvGrpSpPr>
        <p:grpSpPr>
          <a:xfrm rot="0">
            <a:off x="2741283" y="3144658"/>
            <a:ext cx="12507613" cy="772546"/>
            <a:chOff x="0" y="0"/>
            <a:chExt cx="16676817" cy="1030061"/>
          </a:xfrm>
        </p:grpSpPr>
        <p:sp>
          <p:nvSpPr>
            <p:cNvPr name="TextBox 19" id="19"/>
            <p:cNvSpPr txBox="true"/>
            <p:nvPr/>
          </p:nvSpPr>
          <p:spPr>
            <a:xfrm rot="0">
              <a:off x="0" y="-95250"/>
              <a:ext cx="926848" cy="1125311"/>
            </a:xfrm>
            <a:prstGeom prst="rect">
              <a:avLst/>
            </a:prstGeom>
          </p:spPr>
          <p:txBody>
            <a:bodyPr anchor="t" rtlCol="false" tIns="0" lIns="0" bIns="0" rIns="0">
              <a:spAutoFit/>
            </a:bodyPr>
            <a:lstStyle/>
            <a:p>
              <a:pPr algn="ctr">
                <a:lnSpc>
                  <a:spcPts val="7096"/>
                </a:lnSpc>
              </a:pPr>
              <a:r>
                <a:rPr lang="en-US" sz="5069" spc="866">
                  <a:solidFill>
                    <a:srgbClr val="2B4B82"/>
                  </a:solidFill>
                  <a:latin typeface="Josefin Sans Bold Bold"/>
                </a:rPr>
                <a:t>1</a:t>
              </a:r>
            </a:p>
          </p:txBody>
        </p:sp>
        <p:sp>
          <p:nvSpPr>
            <p:cNvPr name="TextBox 20" id="20"/>
            <p:cNvSpPr txBox="true"/>
            <p:nvPr/>
          </p:nvSpPr>
          <p:spPr>
            <a:xfrm rot="0">
              <a:off x="5271371" y="-95250"/>
              <a:ext cx="926848" cy="1125311"/>
            </a:xfrm>
            <a:prstGeom prst="rect">
              <a:avLst/>
            </a:prstGeom>
          </p:spPr>
          <p:txBody>
            <a:bodyPr anchor="t" rtlCol="false" tIns="0" lIns="0" bIns="0" rIns="0">
              <a:spAutoFit/>
            </a:bodyPr>
            <a:lstStyle/>
            <a:p>
              <a:pPr algn="ctr">
                <a:lnSpc>
                  <a:spcPts val="7096"/>
                </a:lnSpc>
              </a:pPr>
              <a:r>
                <a:rPr lang="en-US" sz="5069" spc="866">
                  <a:solidFill>
                    <a:srgbClr val="2B4B82"/>
                  </a:solidFill>
                  <a:latin typeface="Josefin Sans Bold Bold"/>
                </a:rPr>
                <a:t>2</a:t>
              </a:r>
            </a:p>
          </p:txBody>
        </p:sp>
        <p:sp>
          <p:nvSpPr>
            <p:cNvPr name="TextBox 21" id="21"/>
            <p:cNvSpPr txBox="true"/>
            <p:nvPr/>
          </p:nvSpPr>
          <p:spPr>
            <a:xfrm rot="0">
              <a:off x="10284475" y="-95250"/>
              <a:ext cx="926848" cy="1125311"/>
            </a:xfrm>
            <a:prstGeom prst="rect">
              <a:avLst/>
            </a:prstGeom>
          </p:spPr>
          <p:txBody>
            <a:bodyPr anchor="t" rtlCol="false" tIns="0" lIns="0" bIns="0" rIns="0">
              <a:spAutoFit/>
            </a:bodyPr>
            <a:lstStyle/>
            <a:p>
              <a:pPr algn="ctr">
                <a:lnSpc>
                  <a:spcPts val="7096"/>
                </a:lnSpc>
              </a:pPr>
              <a:r>
                <a:rPr lang="en-US" sz="5069" spc="866">
                  <a:solidFill>
                    <a:srgbClr val="2B4B82"/>
                  </a:solidFill>
                  <a:latin typeface="Josefin Sans Bold Bold"/>
                </a:rPr>
                <a:t>3</a:t>
              </a:r>
            </a:p>
          </p:txBody>
        </p:sp>
        <p:sp>
          <p:nvSpPr>
            <p:cNvPr name="TextBox 22" id="22"/>
            <p:cNvSpPr txBox="true"/>
            <p:nvPr/>
          </p:nvSpPr>
          <p:spPr>
            <a:xfrm rot="0">
              <a:off x="15749969" y="-95250"/>
              <a:ext cx="926848" cy="1125311"/>
            </a:xfrm>
            <a:prstGeom prst="rect">
              <a:avLst/>
            </a:prstGeom>
          </p:spPr>
          <p:txBody>
            <a:bodyPr anchor="t" rtlCol="false" tIns="0" lIns="0" bIns="0" rIns="0">
              <a:spAutoFit/>
            </a:bodyPr>
            <a:lstStyle/>
            <a:p>
              <a:pPr algn="ctr">
                <a:lnSpc>
                  <a:spcPts val="7096"/>
                </a:lnSpc>
              </a:pPr>
              <a:r>
                <a:rPr lang="en-US" sz="5069" spc="866">
                  <a:solidFill>
                    <a:srgbClr val="2B4B82"/>
                  </a:solidFill>
                  <a:latin typeface="Josefin Sans Bold Bold"/>
                </a:rPr>
                <a:t>4</a:t>
              </a:r>
            </a:p>
          </p:txBody>
        </p:sp>
        <p:sp>
          <p:nvSpPr>
            <p:cNvPr name="AutoShape 23" id="23"/>
            <p:cNvSpPr/>
            <p:nvPr/>
          </p:nvSpPr>
          <p:spPr>
            <a:xfrm>
              <a:off x="926848" y="477476"/>
              <a:ext cx="4066258" cy="0"/>
            </a:xfrm>
            <a:prstGeom prst="line">
              <a:avLst/>
            </a:prstGeom>
            <a:ln cap="flat" w="43895">
              <a:solidFill>
                <a:srgbClr val="2B4B82"/>
              </a:solidFill>
              <a:prstDash val="solid"/>
              <a:headEnd type="none" len="sm" w="sm"/>
              <a:tailEnd type="none" len="sm" w="sm"/>
            </a:ln>
          </p:spPr>
        </p:sp>
        <p:sp>
          <p:nvSpPr>
            <p:cNvPr name="AutoShape 24" id="24"/>
            <p:cNvSpPr/>
            <p:nvPr/>
          </p:nvSpPr>
          <p:spPr>
            <a:xfrm>
              <a:off x="6218217" y="477476"/>
              <a:ext cx="4066258" cy="0"/>
            </a:xfrm>
            <a:prstGeom prst="line">
              <a:avLst/>
            </a:prstGeom>
            <a:ln cap="flat" w="43895">
              <a:solidFill>
                <a:srgbClr val="2B4B82"/>
              </a:solidFill>
              <a:prstDash val="solid"/>
              <a:headEnd type="none" len="sm" w="sm"/>
              <a:tailEnd type="none" len="sm" w="sm"/>
            </a:ln>
          </p:spPr>
        </p:sp>
        <p:sp>
          <p:nvSpPr>
            <p:cNvPr name="AutoShape 25" id="25"/>
            <p:cNvSpPr/>
            <p:nvPr/>
          </p:nvSpPr>
          <p:spPr>
            <a:xfrm>
              <a:off x="11498300" y="477476"/>
              <a:ext cx="4066258" cy="0"/>
            </a:xfrm>
            <a:prstGeom prst="line">
              <a:avLst/>
            </a:prstGeom>
            <a:ln cap="flat" w="43895">
              <a:solidFill>
                <a:srgbClr val="2B4B82"/>
              </a:solidFill>
              <a:prstDash val="solid"/>
              <a:headEnd type="none" len="sm" w="sm"/>
              <a:tailEnd type="none" len="sm" w="sm"/>
            </a:ln>
          </p:spPr>
        </p:sp>
      </p:grpSp>
      <p:pic>
        <p:nvPicPr>
          <p:cNvPr name="Picture 26" id="2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3182095"/>
            <a:ext cx="5357753" cy="5591583"/>
          </a:xfrm>
          <a:prstGeom prst="rect">
            <a:avLst/>
          </a:prstGeom>
        </p:spPr>
      </p:pic>
      <p:pic>
        <p:nvPicPr>
          <p:cNvPr name="Picture 27" id="2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16668755" y="-247507"/>
            <a:ext cx="2076668" cy="1276207"/>
          </a:xfrm>
          <a:prstGeom prst="rect">
            <a:avLst/>
          </a:prstGeom>
        </p:spPr>
      </p:pic>
      <p:pic>
        <p:nvPicPr>
          <p:cNvPr name="Picture 28" id="2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4450014" y="6529276"/>
            <a:ext cx="3837986" cy="4114800"/>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TextBox 2" id="2"/>
          <p:cNvSpPr txBox="true"/>
          <p:nvPr/>
        </p:nvSpPr>
        <p:spPr>
          <a:xfrm rot="0">
            <a:off x="1028700" y="1095375"/>
            <a:ext cx="14742765" cy="1129030"/>
          </a:xfrm>
          <a:prstGeom prst="rect">
            <a:avLst/>
          </a:prstGeom>
        </p:spPr>
        <p:txBody>
          <a:bodyPr anchor="t" rtlCol="false" tIns="0" lIns="0" bIns="0" rIns="0">
            <a:spAutoFit/>
          </a:bodyPr>
          <a:lstStyle/>
          <a:p>
            <a:pPr marL="0" indent="0" lvl="0">
              <a:lnSpc>
                <a:spcPts val="8689"/>
              </a:lnSpc>
            </a:pPr>
            <a:r>
              <a:rPr lang="en-US" sz="7899">
                <a:solidFill>
                  <a:srgbClr val="31356E"/>
                </a:solidFill>
                <a:latin typeface="Josefin Sans Bold"/>
              </a:rPr>
              <a:t>Sơ bộ về Hệ điều hành</a:t>
            </a:r>
          </a:p>
        </p:txBody>
      </p:sp>
      <p:sp>
        <p:nvSpPr>
          <p:cNvPr name="TextBox 3" id="3"/>
          <p:cNvSpPr txBox="true"/>
          <p:nvPr/>
        </p:nvSpPr>
        <p:spPr>
          <a:xfrm rot="0">
            <a:off x="3585304" y="2694919"/>
            <a:ext cx="12186161" cy="1490980"/>
          </a:xfrm>
          <a:prstGeom prst="rect">
            <a:avLst/>
          </a:prstGeom>
        </p:spPr>
        <p:txBody>
          <a:bodyPr anchor="t" rtlCol="false" tIns="0" lIns="0" bIns="0" rIns="0">
            <a:spAutoFit/>
          </a:bodyPr>
          <a:lstStyle/>
          <a:p>
            <a:pPr marL="0" indent="0" lvl="0">
              <a:lnSpc>
                <a:spcPts val="3919"/>
              </a:lnSpc>
            </a:pPr>
            <a:r>
              <a:rPr lang="en-US" sz="2799">
                <a:solidFill>
                  <a:srgbClr val="31356E"/>
                </a:solidFill>
                <a:latin typeface="Josefin Sans Regular"/>
              </a:rPr>
              <a:t>Hệ điều hành (tiếng Anh: Operating system - OS) là phần mềm hệ thống quản lý tài nguyên phần cứng máy tính, phần mềm và cung cấp các dịch vụ chung cho các chương trình máy tính.</a:t>
            </a:r>
          </a:p>
        </p:txBody>
      </p:sp>
      <p:sp>
        <p:nvSpPr>
          <p:cNvPr name="TextBox 4" id="4"/>
          <p:cNvSpPr txBox="true"/>
          <p:nvPr/>
        </p:nvSpPr>
        <p:spPr>
          <a:xfrm rot="0">
            <a:off x="3585304" y="4547870"/>
            <a:ext cx="12186161" cy="4462780"/>
          </a:xfrm>
          <a:prstGeom prst="rect">
            <a:avLst/>
          </a:prstGeom>
        </p:spPr>
        <p:txBody>
          <a:bodyPr anchor="t" rtlCol="false" tIns="0" lIns="0" bIns="0" rIns="0">
            <a:spAutoFit/>
          </a:bodyPr>
          <a:lstStyle/>
          <a:p>
            <a:pPr>
              <a:lnSpc>
                <a:spcPts val="3919"/>
              </a:lnSpc>
            </a:pPr>
            <a:r>
              <a:rPr lang="en-US" sz="2799">
                <a:solidFill>
                  <a:srgbClr val="31356E"/>
                </a:solidFill>
                <a:latin typeface="Josefin Sans Regular"/>
              </a:rPr>
              <a:t>Đối với các chức năng phần cứng như I/O</a:t>
            </a:r>
            <a:r>
              <a:rPr lang="en-US" sz="2799">
                <a:solidFill>
                  <a:srgbClr val="31356E"/>
                </a:solidFill>
                <a:latin typeface="Josefin Sans Regular"/>
              </a:rPr>
              <a:t> và cấp phát </a:t>
            </a:r>
            <a:r>
              <a:rPr lang="en-US" sz="2799" u="none">
                <a:solidFill>
                  <a:srgbClr val="31356E"/>
                </a:solidFill>
                <a:latin typeface="Josefin Sans Regular"/>
              </a:rPr>
              <a:t>bộ nhớ;</a:t>
            </a:r>
            <a:r>
              <a:rPr lang="en-US" sz="2799">
                <a:solidFill>
                  <a:srgbClr val="31356E"/>
                </a:solidFill>
                <a:latin typeface="Josefin Sans Regular"/>
              </a:rPr>
              <a:t> hệ điều hành đóng vai trò quan trọng giữa các chương trình và phần cứng máy tính. Hệ điều hành được tìm thấy trên nhiều thiết bị có máy tính – từ điện thoại di động và bảng điều khiển trò chơi điện tử đến máy chủ web và siêu máy tính, cung cấp một môi trường cho phép người sử dụng phát triển và thực hiện các ứng dụng của họ một cách dễ dàng.</a:t>
            </a:r>
          </a:p>
          <a:p>
            <a:pPr marL="0" indent="0" lvl="0">
              <a:lnSpc>
                <a:spcPts val="3919"/>
              </a:lnSpc>
            </a:pPr>
            <a:r>
              <a:rPr lang="en-US" sz="2799">
                <a:solidFill>
                  <a:srgbClr val="31356E"/>
                </a:solidFill>
                <a:latin typeface="Josefin Sans Regular"/>
              </a:rPr>
              <a:t>Hệ điều hành chia sẻ thời gian lập lịch cho các tác vụ để sử dụng hệ thống một cách hiệu quả và cũng có thể bao gồm phần mềm kế toán để phân bổ chi phí thời gian xử lý, lưu trữ dung lượng lớn, in ấn và các tài nguyên khác.</a:t>
            </a:r>
          </a:p>
        </p:txBody>
      </p:sp>
      <p:sp>
        <p:nvSpPr>
          <p:cNvPr name="AutoShape 5" id="5"/>
          <p:cNvSpPr/>
          <p:nvPr/>
        </p:nvSpPr>
        <p:spPr>
          <a:xfrm rot="0">
            <a:off x="2750475" y="3803071"/>
            <a:ext cx="62642" cy="820999"/>
          </a:xfrm>
          <a:prstGeom prst="rect">
            <a:avLst/>
          </a:prstGeom>
          <a:solidFill>
            <a:srgbClr val="6BB3B4"/>
          </a:solidFill>
        </p:spPr>
      </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501967" y="2907009"/>
            <a:ext cx="571500" cy="571500"/>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527367" y="4947920"/>
            <a:ext cx="571500" cy="571500"/>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0">
            <a:off x="0" y="0"/>
            <a:ext cx="5554553" cy="10287000"/>
            <a:chOff x="0" y="0"/>
            <a:chExt cx="1462928" cy="2709333"/>
          </a:xfrm>
        </p:grpSpPr>
        <p:sp>
          <p:nvSpPr>
            <p:cNvPr name="Freeform 3" id="3"/>
            <p:cNvSpPr/>
            <p:nvPr/>
          </p:nvSpPr>
          <p:spPr>
            <a:xfrm flipH="false" flipV="false">
              <a:off x="0" y="0"/>
              <a:ext cx="1462928" cy="2709333"/>
            </a:xfrm>
            <a:custGeom>
              <a:avLst/>
              <a:gdLst/>
              <a:ahLst/>
              <a:cxnLst/>
              <a:rect r="r" b="b" t="t" l="l"/>
              <a:pathLst>
                <a:path h="2709333" w="1462928">
                  <a:moveTo>
                    <a:pt x="0" y="0"/>
                  </a:moveTo>
                  <a:lnTo>
                    <a:pt x="1462928" y="0"/>
                  </a:lnTo>
                  <a:lnTo>
                    <a:pt x="1462928" y="2709333"/>
                  </a:lnTo>
                  <a:lnTo>
                    <a:pt x="0" y="2709333"/>
                  </a:lnTo>
                  <a:close/>
                </a:path>
              </a:pathLst>
            </a:custGeom>
            <a:solidFill>
              <a:srgbClr val="2B4B82"/>
            </a:solidFill>
          </p:spPr>
        </p:sp>
        <p:sp>
          <p:nvSpPr>
            <p:cNvPr name="TextBox 4" id="4"/>
            <p:cNvSpPr txBox="true"/>
            <p:nvPr/>
          </p:nvSpPr>
          <p:spPr>
            <a:xfrm>
              <a:off x="0" y="-66675"/>
              <a:ext cx="812800" cy="879475"/>
            </a:xfrm>
            <a:prstGeom prst="rect">
              <a:avLst/>
            </a:prstGeom>
          </p:spPr>
          <p:txBody>
            <a:bodyPr anchor="ctr" rtlCol="false" tIns="50800" lIns="50800" bIns="50800" rIns="50800"/>
            <a:lstStyle/>
            <a:p>
              <a:pPr algn="ctr">
                <a:lnSpc>
                  <a:spcPts val="3150"/>
                </a:lnSpc>
              </a:pPr>
            </a:p>
          </p:txBody>
        </p:sp>
      </p:grpSp>
      <p:pic>
        <p:nvPicPr>
          <p:cNvPr name="Picture 5" id="5"/>
          <p:cNvPicPr>
            <a:picLocks noChangeAspect="true"/>
          </p:cNvPicPr>
          <p:nvPr/>
        </p:nvPicPr>
        <p:blipFill>
          <a:blip r:embed="rId2"/>
          <a:srcRect l="0" t="0" r="0" b="0"/>
          <a:stretch>
            <a:fillRect/>
          </a:stretch>
        </p:blipFill>
        <p:spPr>
          <a:xfrm flipH="false" flipV="false" rot="0">
            <a:off x="5554553" y="110204"/>
            <a:ext cx="12733447" cy="10176796"/>
          </a:xfrm>
          <a:prstGeom prst="rect">
            <a:avLst/>
          </a:prstGeom>
        </p:spPr>
      </p:pic>
      <p:sp>
        <p:nvSpPr>
          <p:cNvPr name="TextBox 6" id="6"/>
          <p:cNvSpPr txBox="true"/>
          <p:nvPr/>
        </p:nvSpPr>
        <p:spPr>
          <a:xfrm rot="0">
            <a:off x="580294" y="1801426"/>
            <a:ext cx="5858388" cy="1914525"/>
          </a:xfrm>
          <a:prstGeom prst="rect">
            <a:avLst/>
          </a:prstGeom>
        </p:spPr>
        <p:txBody>
          <a:bodyPr anchor="t" rtlCol="false" tIns="0" lIns="0" bIns="0" rIns="0">
            <a:spAutoFit/>
          </a:bodyPr>
          <a:lstStyle/>
          <a:p>
            <a:pPr algn="l" marL="0" indent="0" lvl="0">
              <a:lnSpc>
                <a:spcPts val="7275"/>
              </a:lnSpc>
              <a:spcBef>
                <a:spcPct val="0"/>
              </a:spcBef>
            </a:pPr>
            <a:r>
              <a:rPr lang="en-US" sz="7500" u="none">
                <a:solidFill>
                  <a:srgbClr val="EFEFEF"/>
                </a:solidFill>
                <a:latin typeface="Josefin Sans Bold Bold"/>
              </a:rPr>
              <a:t>Phần 1: </a:t>
            </a:r>
          </a:p>
          <a:p>
            <a:pPr algn="l" marL="0" indent="0" lvl="0">
              <a:lnSpc>
                <a:spcPts val="7275"/>
              </a:lnSpc>
              <a:spcBef>
                <a:spcPct val="0"/>
              </a:spcBef>
            </a:pPr>
            <a:r>
              <a:rPr lang="en-US" sz="7500" u="none">
                <a:solidFill>
                  <a:srgbClr val="EFEFEF"/>
                </a:solidFill>
                <a:latin typeface="Josefin Sans Bold Bold"/>
              </a:rPr>
              <a:t>Định thời</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94DDDE"/>
        </a:solidFill>
      </p:bgPr>
    </p:bg>
    <p:spTree>
      <p:nvGrpSpPr>
        <p:cNvPr id="1" name=""/>
        <p:cNvGrpSpPr/>
        <p:nvPr/>
      </p:nvGrpSpPr>
      <p:grpSpPr>
        <a:xfrm>
          <a:off x="0" y="0"/>
          <a:ext cx="0" cy="0"/>
          <a:chOff x="0" y="0"/>
          <a:chExt cx="0" cy="0"/>
        </a:xfrm>
      </p:grpSpPr>
      <p:grpSp>
        <p:nvGrpSpPr>
          <p:cNvPr name="Group 2" id="2"/>
          <p:cNvGrpSpPr/>
          <p:nvPr/>
        </p:nvGrpSpPr>
        <p:grpSpPr>
          <a:xfrm rot="0">
            <a:off x="1028700" y="747722"/>
            <a:ext cx="16230600" cy="8791557"/>
            <a:chOff x="0" y="0"/>
            <a:chExt cx="21640800" cy="11722076"/>
          </a:xfrm>
        </p:grpSpPr>
        <p:sp>
          <p:nvSpPr>
            <p:cNvPr name="TextBox 3" id="3"/>
            <p:cNvSpPr txBox="true"/>
            <p:nvPr/>
          </p:nvSpPr>
          <p:spPr>
            <a:xfrm rot="0">
              <a:off x="0" y="2239158"/>
              <a:ext cx="21640800" cy="9482918"/>
            </a:xfrm>
            <a:prstGeom prst="rect">
              <a:avLst/>
            </a:prstGeom>
          </p:spPr>
          <p:txBody>
            <a:bodyPr anchor="t" rtlCol="false" tIns="0" lIns="0" bIns="0" rIns="0">
              <a:spAutoFit/>
            </a:bodyPr>
            <a:lstStyle/>
            <a:p>
              <a:pPr>
                <a:lnSpc>
                  <a:spcPts val="5217"/>
                </a:lnSpc>
              </a:pPr>
              <a:r>
                <a:rPr lang="en-US" sz="3478">
                  <a:solidFill>
                    <a:srgbClr val="2B4B82"/>
                  </a:solidFill>
                  <a:latin typeface="Josefin Sans Regular"/>
                </a:rPr>
                <a:t>Với mỗi chương trình, loader sẽ load vào OS một quá trình (process) mới. PCB của quá trình được thêm vào ready queue (part 1 ta chỉ có 1 ready queue, ở part 2 ta có nhiều ready queue với mức ưu tiên khác nhau do ta sử dụng cơ chế multi_queue_sched, PCB của quá trình được thêm vào ready queue có cùng một mức ưu tiên với giá trị prio của process này). </a:t>
              </a:r>
            </a:p>
            <a:p>
              <a:pPr>
                <a:lnSpc>
                  <a:spcPts val="5217"/>
                </a:lnSpc>
              </a:pPr>
            </a:p>
            <a:p>
              <a:pPr algn="l" marL="0" indent="0" lvl="0">
                <a:lnSpc>
                  <a:spcPts val="5217"/>
                </a:lnSpc>
                <a:spcBef>
                  <a:spcPct val="0"/>
                </a:spcBef>
              </a:pPr>
              <a:r>
                <a:rPr lang="en-US" sz="3478">
                  <a:solidFill>
                    <a:srgbClr val="2B4B82"/>
                  </a:solidFill>
                  <a:latin typeface="Josefin Sans Regular"/>
                </a:rPr>
                <a:t>Sau đó, nó đợi CPU. Mỗi tiến trình được cho phép chạy trong một đoạn thời gian cụ thể (time slot). Sau đó, CPU đưa process trở lại ready queue có cùng độ ưu tiên. CPU sau đó chọn một tiến trình từ ready queue và tiếp tục chạy. Tiến trình này có thể là tiến trình cũ hoặc là một tiến trình mới, phụ thuộc vào độ ưu tiên được hiện thực cho nó.</a:t>
              </a:r>
            </a:p>
          </p:txBody>
        </p:sp>
        <p:sp>
          <p:nvSpPr>
            <p:cNvPr name="TextBox 4" id="4"/>
            <p:cNvSpPr txBox="true"/>
            <p:nvPr/>
          </p:nvSpPr>
          <p:spPr>
            <a:xfrm rot="0">
              <a:off x="0" y="-9525"/>
              <a:ext cx="21640800" cy="1350604"/>
            </a:xfrm>
            <a:prstGeom prst="rect">
              <a:avLst/>
            </a:prstGeom>
          </p:spPr>
          <p:txBody>
            <a:bodyPr anchor="t" rtlCol="false" tIns="0" lIns="0" bIns="0" rIns="0">
              <a:spAutoFit/>
            </a:bodyPr>
            <a:lstStyle/>
            <a:p>
              <a:pPr algn="l" marL="0" indent="0" lvl="0">
                <a:lnSpc>
                  <a:spcPts val="7979"/>
                </a:lnSpc>
                <a:spcBef>
                  <a:spcPct val="0"/>
                </a:spcBef>
              </a:pPr>
              <a:r>
                <a:rPr lang="en-US" sz="6649">
                  <a:solidFill>
                    <a:srgbClr val="2B4B82"/>
                  </a:solidFill>
                  <a:latin typeface="Josefin Sans Bold Bold"/>
                </a:rPr>
                <a:t>1</a:t>
              </a:r>
              <a:r>
                <a:rPr lang="en-US" sz="6649">
                  <a:solidFill>
                    <a:srgbClr val="2B4B82"/>
                  </a:solidFill>
                  <a:latin typeface="Josefin Sans Bold Bold"/>
                </a:rPr>
                <a:t>. Cơ sở lí thuyết</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8279" y="-1421026"/>
            <a:ext cx="4597438" cy="2842053"/>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8105666" y="-390596"/>
            <a:ext cx="2076668" cy="1276207"/>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3138681" y="-2447996"/>
            <a:ext cx="3837986" cy="4114800"/>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4509159" y="7146408"/>
            <a:ext cx="5357753" cy="5591583"/>
          </a:xfrm>
          <a:prstGeom prst="rect">
            <a:avLst/>
          </a:prstGeom>
        </p:spPr>
      </p:pic>
      <p:pic>
        <p:nvPicPr>
          <p:cNvPr name="Picture 6" id="6"/>
          <p:cNvPicPr>
            <a:picLocks noChangeAspect="true"/>
          </p:cNvPicPr>
          <p:nvPr/>
        </p:nvPicPr>
        <p:blipFill>
          <a:blip r:embed="rId10"/>
          <a:srcRect l="0" t="0" r="0" b="0"/>
          <a:stretch>
            <a:fillRect/>
          </a:stretch>
        </p:blipFill>
        <p:spPr>
          <a:xfrm flipH="false" flipV="false" rot="0">
            <a:off x="9540005" y="2255830"/>
            <a:ext cx="8356908" cy="7686369"/>
          </a:xfrm>
          <a:prstGeom prst="rect">
            <a:avLst/>
          </a:prstGeom>
        </p:spPr>
      </p:pic>
      <p:pic>
        <p:nvPicPr>
          <p:cNvPr name="Picture 7" id="7"/>
          <p:cNvPicPr>
            <a:picLocks noChangeAspect="true"/>
          </p:cNvPicPr>
          <p:nvPr/>
        </p:nvPicPr>
        <p:blipFill>
          <a:blip r:embed="rId11"/>
          <a:srcRect l="0" t="0" r="0" b="0"/>
          <a:stretch>
            <a:fillRect/>
          </a:stretch>
        </p:blipFill>
        <p:spPr>
          <a:xfrm flipH="false" flipV="false" rot="0">
            <a:off x="295453" y="3998281"/>
            <a:ext cx="8848547" cy="4201468"/>
          </a:xfrm>
          <a:prstGeom prst="rect">
            <a:avLst/>
          </a:prstGeom>
        </p:spPr>
      </p:pic>
      <p:sp>
        <p:nvSpPr>
          <p:cNvPr name="TextBox 8" id="8"/>
          <p:cNvSpPr txBox="true"/>
          <p:nvPr/>
        </p:nvSpPr>
        <p:spPr>
          <a:xfrm rot="0">
            <a:off x="5639077" y="866561"/>
            <a:ext cx="7009845" cy="990600"/>
          </a:xfrm>
          <a:prstGeom prst="rect">
            <a:avLst/>
          </a:prstGeom>
        </p:spPr>
        <p:txBody>
          <a:bodyPr anchor="t" rtlCol="false" tIns="0" lIns="0" bIns="0" rIns="0">
            <a:spAutoFit/>
          </a:bodyPr>
          <a:lstStyle/>
          <a:p>
            <a:pPr>
              <a:lnSpc>
                <a:spcPts val="7680"/>
              </a:lnSpc>
            </a:pPr>
            <a:r>
              <a:rPr lang="en-US" sz="6400">
                <a:solidFill>
                  <a:srgbClr val="2B4B82"/>
                </a:solidFill>
                <a:latin typeface="Josefin Sans Bold Bold"/>
              </a:rPr>
              <a:t>2. Mô tả các hàm</a:t>
            </a:r>
          </a:p>
        </p:txBody>
      </p:sp>
      <p:sp>
        <p:nvSpPr>
          <p:cNvPr name="TextBox 9" id="9"/>
          <p:cNvSpPr txBox="true"/>
          <p:nvPr/>
        </p:nvSpPr>
        <p:spPr>
          <a:xfrm rot="0">
            <a:off x="391087" y="1811965"/>
            <a:ext cx="17505826" cy="424815"/>
          </a:xfrm>
          <a:prstGeom prst="rect">
            <a:avLst/>
          </a:prstGeom>
        </p:spPr>
        <p:txBody>
          <a:bodyPr anchor="t" rtlCol="false" tIns="0" lIns="0" bIns="0" rIns="0">
            <a:spAutoFit/>
          </a:bodyPr>
          <a:lstStyle/>
          <a:p>
            <a:pPr>
              <a:lnSpc>
                <a:spcPts val="3359"/>
              </a:lnSpc>
            </a:pPr>
            <a:r>
              <a:rPr lang="en-US" sz="2400">
                <a:solidFill>
                  <a:srgbClr val="2B4B82"/>
                </a:solidFill>
                <a:latin typeface="Josefin Sans Regular"/>
              </a:rPr>
              <a:t>Việc thực hiện theo cơ chế min heap, vậy nên sẽ có những hàm phụ là reheapUp và reheapDown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8279" y="-1421026"/>
            <a:ext cx="4597438" cy="2842053"/>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8105666" y="-390596"/>
            <a:ext cx="2076668" cy="1276207"/>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3138681" y="-2447996"/>
            <a:ext cx="3837986" cy="4114800"/>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4509159" y="7146408"/>
            <a:ext cx="5357753" cy="5591583"/>
          </a:xfrm>
          <a:prstGeom prst="rect">
            <a:avLst/>
          </a:prstGeom>
        </p:spPr>
      </p:pic>
      <p:pic>
        <p:nvPicPr>
          <p:cNvPr name="Picture 6" id="6"/>
          <p:cNvPicPr>
            <a:picLocks noChangeAspect="true"/>
          </p:cNvPicPr>
          <p:nvPr/>
        </p:nvPicPr>
        <p:blipFill>
          <a:blip r:embed="rId10"/>
          <a:srcRect l="0" t="0" r="0" b="0"/>
          <a:stretch>
            <a:fillRect/>
          </a:stretch>
        </p:blipFill>
        <p:spPr>
          <a:xfrm flipH="false" flipV="false" rot="0">
            <a:off x="391087" y="2412392"/>
            <a:ext cx="8957793" cy="4558403"/>
          </a:xfrm>
          <a:prstGeom prst="rect">
            <a:avLst/>
          </a:prstGeom>
        </p:spPr>
      </p:pic>
      <p:pic>
        <p:nvPicPr>
          <p:cNvPr name="Picture 7" id="7"/>
          <p:cNvPicPr>
            <a:picLocks noChangeAspect="true"/>
          </p:cNvPicPr>
          <p:nvPr/>
        </p:nvPicPr>
        <p:blipFill>
          <a:blip r:embed="rId11"/>
          <a:srcRect l="0" t="0" r="0" b="0"/>
          <a:stretch>
            <a:fillRect/>
          </a:stretch>
        </p:blipFill>
        <p:spPr>
          <a:xfrm flipH="false" flipV="false" rot="0">
            <a:off x="9526084" y="3839595"/>
            <a:ext cx="8370829" cy="6102604"/>
          </a:xfrm>
          <a:prstGeom prst="rect">
            <a:avLst/>
          </a:prstGeom>
        </p:spPr>
      </p:pic>
      <p:sp>
        <p:nvSpPr>
          <p:cNvPr name="TextBox 8" id="8"/>
          <p:cNvSpPr txBox="true"/>
          <p:nvPr/>
        </p:nvSpPr>
        <p:spPr>
          <a:xfrm rot="0">
            <a:off x="5639077" y="866561"/>
            <a:ext cx="7009845" cy="990600"/>
          </a:xfrm>
          <a:prstGeom prst="rect">
            <a:avLst/>
          </a:prstGeom>
        </p:spPr>
        <p:txBody>
          <a:bodyPr anchor="t" rtlCol="false" tIns="0" lIns="0" bIns="0" rIns="0">
            <a:spAutoFit/>
          </a:bodyPr>
          <a:lstStyle/>
          <a:p>
            <a:pPr>
              <a:lnSpc>
                <a:spcPts val="7680"/>
              </a:lnSpc>
            </a:pPr>
            <a:r>
              <a:rPr lang="en-US" sz="6400">
                <a:solidFill>
                  <a:srgbClr val="2B4B82"/>
                </a:solidFill>
                <a:latin typeface="Josefin Sans Bold Bold"/>
              </a:rPr>
              <a:t>2. Mô tả các hàm</a:t>
            </a:r>
          </a:p>
        </p:txBody>
      </p:sp>
      <p:sp>
        <p:nvSpPr>
          <p:cNvPr name="TextBox 9" id="9"/>
          <p:cNvSpPr txBox="true"/>
          <p:nvPr/>
        </p:nvSpPr>
        <p:spPr>
          <a:xfrm rot="0">
            <a:off x="391087" y="1811965"/>
            <a:ext cx="17505826" cy="424815"/>
          </a:xfrm>
          <a:prstGeom prst="rect">
            <a:avLst/>
          </a:prstGeom>
        </p:spPr>
        <p:txBody>
          <a:bodyPr anchor="t" rtlCol="false" tIns="0" lIns="0" bIns="0" rIns="0">
            <a:spAutoFit/>
          </a:bodyPr>
          <a:lstStyle/>
          <a:p>
            <a:pPr>
              <a:lnSpc>
                <a:spcPts val="3359"/>
              </a:lnSpc>
            </a:pPr>
            <a:r>
              <a:rPr lang="en-US" sz="2400">
                <a:solidFill>
                  <a:srgbClr val="2B4B82"/>
                </a:solidFill>
                <a:latin typeface="Josefin Sans Regular"/>
              </a:rPr>
              <a:t>Hàm emqueue() và dequeue() để gửi vào / lấy ra process từ hàng đợi để chạy / đưa vào lại hàng chờ sẵn sàng để chạy.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3316626" y="3593171"/>
            <a:ext cx="3767466" cy="3100658"/>
          </a:xfrm>
          <a:prstGeom prst="rect">
            <a:avLst/>
          </a:prstGeom>
        </p:spPr>
      </p:pic>
      <p:grpSp>
        <p:nvGrpSpPr>
          <p:cNvPr name="Group 3" id="3"/>
          <p:cNvGrpSpPr/>
          <p:nvPr/>
        </p:nvGrpSpPr>
        <p:grpSpPr>
          <a:xfrm rot="0">
            <a:off x="887459" y="3025583"/>
            <a:ext cx="11805064" cy="4235834"/>
            <a:chOff x="0" y="0"/>
            <a:chExt cx="15740085" cy="5647778"/>
          </a:xfrm>
        </p:grpSpPr>
        <p:sp>
          <p:nvSpPr>
            <p:cNvPr name="TextBox 4" id="4"/>
            <p:cNvSpPr txBox="true"/>
            <p:nvPr/>
          </p:nvSpPr>
          <p:spPr>
            <a:xfrm rot="0">
              <a:off x="0" y="2239158"/>
              <a:ext cx="15740085" cy="3408621"/>
            </a:xfrm>
            <a:prstGeom prst="rect">
              <a:avLst/>
            </a:prstGeom>
          </p:spPr>
          <p:txBody>
            <a:bodyPr anchor="t" rtlCol="false" tIns="0" lIns="0" bIns="0" rIns="0">
              <a:spAutoFit/>
            </a:bodyPr>
            <a:lstStyle/>
            <a:p>
              <a:pPr>
                <a:lnSpc>
                  <a:spcPts val="5217"/>
                </a:lnSpc>
              </a:pPr>
              <a:r>
                <a:rPr lang="en-US" sz="3478">
                  <a:solidFill>
                    <a:srgbClr val="2B4B82"/>
                  </a:solidFill>
                  <a:latin typeface="Josefin Sans Regular"/>
                </a:rPr>
                <a:t>Định thời sẽ gồm 2 phần nhỏ dành cho 2 part. Nhóm dùng file input sched_0 để chạy thử cho cả hai part.</a:t>
              </a:r>
            </a:p>
            <a:p>
              <a:pPr algn="l" marL="0" indent="0" lvl="0">
                <a:lnSpc>
                  <a:spcPts val="5217"/>
                </a:lnSpc>
                <a:spcBef>
                  <a:spcPct val="0"/>
                </a:spcBef>
              </a:pPr>
              <a:r>
                <a:rPr lang="en-US" sz="3478">
                  <a:solidFill>
                    <a:srgbClr val="2B4B82"/>
                  </a:solidFill>
                  <a:latin typeface="Josefin Sans Regular"/>
                </a:rPr>
                <a:t>File input sched_0 gồm: time_slot = 2, num_plus = 1, num_processes = 2. </a:t>
              </a:r>
            </a:p>
          </p:txBody>
        </p:sp>
        <p:sp>
          <p:nvSpPr>
            <p:cNvPr name="TextBox 5" id="5"/>
            <p:cNvSpPr txBox="true"/>
            <p:nvPr/>
          </p:nvSpPr>
          <p:spPr>
            <a:xfrm rot="0">
              <a:off x="0" y="-9525"/>
              <a:ext cx="15740085" cy="1350604"/>
            </a:xfrm>
            <a:prstGeom prst="rect">
              <a:avLst/>
            </a:prstGeom>
          </p:spPr>
          <p:txBody>
            <a:bodyPr anchor="t" rtlCol="false" tIns="0" lIns="0" bIns="0" rIns="0">
              <a:spAutoFit/>
            </a:bodyPr>
            <a:lstStyle/>
            <a:p>
              <a:pPr algn="l" marL="0" indent="0" lvl="0">
                <a:lnSpc>
                  <a:spcPts val="7979"/>
                </a:lnSpc>
                <a:spcBef>
                  <a:spcPct val="0"/>
                </a:spcBef>
              </a:pPr>
              <a:r>
                <a:rPr lang="en-US" sz="6649">
                  <a:solidFill>
                    <a:srgbClr val="2B4B82"/>
                  </a:solidFill>
                  <a:latin typeface="Josefin Sans Bold Bold"/>
                </a:rPr>
                <a:t>3</a:t>
              </a:r>
              <a:r>
                <a:rPr lang="en-US" sz="6649">
                  <a:solidFill>
                    <a:srgbClr val="2B4B82"/>
                  </a:solidFill>
                  <a:latin typeface="Josefin Sans Bold Bold"/>
                </a:rPr>
                <a:t>. Chạy demo và kết quả</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DAFjU08R1Kw</dc:identifier>
  <dcterms:modified xsi:type="dcterms:W3CDTF">2011-08-01T06:04:30Z</dcterms:modified>
  <cp:revision>1</cp:revision>
  <dc:title>BTL Slide</dc:title>
</cp:coreProperties>
</file>